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25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02f60b40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02f60b40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 with healthcare industry</a:t>
            </a:r>
            <a:endParaRPr/>
          </a:p>
          <a:p>
            <a:pPr marL="0" lvl="0" indent="0" algn="l" rtl="0">
              <a:spcBef>
                <a:spcPts val="0"/>
              </a:spcBef>
              <a:spcAft>
                <a:spcPts val="0"/>
              </a:spcAft>
              <a:buNone/>
            </a:pPr>
            <a:r>
              <a:rPr lang="en"/>
              <a:t>Examples on academic data</a:t>
            </a:r>
            <a:endParaRPr/>
          </a:p>
          <a:p>
            <a:pPr marL="0" lvl="0" indent="0" algn="l" rtl="0">
              <a:spcBef>
                <a:spcPts val="0"/>
              </a:spcBef>
              <a:spcAft>
                <a:spcPts val="0"/>
              </a:spcAft>
              <a:buNone/>
            </a:pPr>
            <a:r>
              <a:rPr lang="en"/>
              <a:t>Examples on health data - health monitors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a4d24710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a4d24710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a4d24710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a4d24710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a4d24710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a4d24710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the links and talk about them</a:t>
            </a:r>
            <a:endParaRPr/>
          </a:p>
          <a:p>
            <a:pPr marL="0" lvl="0" indent="0" algn="l" rtl="0">
              <a:spcBef>
                <a:spcPts val="0"/>
              </a:spcBef>
              <a:spcAft>
                <a:spcPts val="0"/>
              </a:spcAft>
              <a:buNone/>
            </a:pPr>
            <a:r>
              <a:rPr lang="en"/>
              <a:t>Not legally binding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a4d24710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a4d24710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650d256f1_0_1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650d256f1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datacenter holds backups of our old JMC and SUI software.</a:t>
            </a:r>
            <a:endParaRPr/>
          </a:p>
          <a:p>
            <a:pPr marL="0" lvl="0" indent="0" algn="l" rtl="0">
              <a:spcBef>
                <a:spcPts val="0"/>
              </a:spcBef>
              <a:spcAft>
                <a:spcPts val="0"/>
              </a:spcAft>
              <a:buNone/>
            </a:pPr>
            <a:r>
              <a:rPr lang="en"/>
              <a:t>IC has a lot of student/staff data. Including some SSN numbers.</a:t>
            </a:r>
            <a:endParaRPr/>
          </a:p>
          <a:p>
            <a:pPr marL="0" lvl="0" indent="0" algn="l" rtl="0">
              <a:spcBef>
                <a:spcPts val="0"/>
              </a:spcBef>
              <a:spcAft>
                <a:spcPts val="0"/>
              </a:spcAft>
              <a:buNone/>
            </a:pPr>
            <a:r>
              <a:rPr lang="en"/>
              <a:t>SUI has ALL our current and past staff member data.</a:t>
            </a:r>
            <a:endParaRPr/>
          </a:p>
          <a:p>
            <a:pPr marL="0" lvl="0" indent="0" algn="l" rtl="0">
              <a:spcBef>
                <a:spcPts val="0"/>
              </a:spcBef>
              <a:spcAft>
                <a:spcPts val="0"/>
              </a:spcAft>
              <a:buNone/>
            </a:pPr>
            <a:r>
              <a:rPr lang="en"/>
              <a:t>We use single sign-on which exposes us to some risk.</a:t>
            </a:r>
            <a:endParaRPr/>
          </a:p>
          <a:p>
            <a:pPr marL="0" lvl="0" indent="0" algn="l" rtl="0">
              <a:lnSpc>
                <a:spcPct val="115000"/>
              </a:lnSpc>
              <a:spcBef>
                <a:spcPts val="0"/>
              </a:spcBef>
              <a:spcAft>
                <a:spcPts val="1600"/>
              </a:spcAft>
              <a:buClr>
                <a:srgbClr val="000000"/>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a4d24710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a4d24710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650d256f1_0_14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650d256f1_0_1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a4d24710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a4d24710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650d256f1_0_1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650d256f1_0_1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cee6443e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4cee6443e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a4d247105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a4d24710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Also has info for Mac &amp; Linux</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a4d247105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a4d24710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af8da32b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af8da32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a4d247105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a4d24710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a4d24710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a4d24710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650d256f1_0_1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650d256f1_0_1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a4d247105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a4d24710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a4d24710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a4d24710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5243f957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5243f957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a4d24710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a4d24710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a4d247105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a4d24710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cee6443e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cee6443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a4d2471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a4d2471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the links and talk about them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c2ca26c2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c2ca26c2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 with healthcare industry</a:t>
            </a:r>
            <a:endParaRPr/>
          </a:p>
          <a:p>
            <a:pPr marL="0" lvl="0" indent="0" algn="l" rtl="0">
              <a:spcBef>
                <a:spcPts val="0"/>
              </a:spcBef>
              <a:spcAft>
                <a:spcPts val="0"/>
              </a:spcAft>
              <a:buNone/>
            </a:pPr>
            <a:r>
              <a:rPr lang="en"/>
              <a:t>Examples on academic data</a:t>
            </a:r>
            <a:endParaRPr/>
          </a:p>
          <a:p>
            <a:pPr marL="0" lvl="0" indent="0" algn="l" rtl="0">
              <a:spcBef>
                <a:spcPts val="0"/>
              </a:spcBef>
              <a:spcAft>
                <a:spcPts val="0"/>
              </a:spcAft>
              <a:buNone/>
            </a:pPr>
            <a:r>
              <a:rPr lang="en"/>
              <a:t>Examples on health data - health monitors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02f60b40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02f60b40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 with healthcare industry</a:t>
            </a:r>
            <a:endParaRPr/>
          </a:p>
          <a:p>
            <a:pPr marL="0" lvl="0" indent="0" algn="l" rtl="0">
              <a:spcBef>
                <a:spcPts val="0"/>
              </a:spcBef>
              <a:spcAft>
                <a:spcPts val="0"/>
              </a:spcAft>
              <a:buNone/>
            </a:pPr>
            <a:r>
              <a:rPr lang="en"/>
              <a:t>Examples on academic data</a:t>
            </a:r>
            <a:endParaRPr/>
          </a:p>
          <a:p>
            <a:pPr marL="0" lvl="0" indent="0" algn="l" rtl="0">
              <a:spcBef>
                <a:spcPts val="0"/>
              </a:spcBef>
              <a:spcAft>
                <a:spcPts val="0"/>
              </a:spcAft>
              <a:buNone/>
            </a:pPr>
            <a:r>
              <a:rPr lang="en"/>
              <a:t>Examples on health data - health monitors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open?id=0B5HKjGbT39hwZ2NROWJyMmE5dGc"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drive.google.com/open?id=0BwMH6r_Kxo3vS1ZYSnhxbk9FNkk" TargetMode="External"/><Relationship Id="rId5" Type="http://schemas.openxmlformats.org/officeDocument/2006/relationships/hyperlink" Target="https://drive.google.com/open?id=0BwMH6r_Kxo3vM1JFcGJVQURxQTQ" TargetMode="External"/><Relationship Id="rId4" Type="http://schemas.openxmlformats.org/officeDocument/2006/relationships/hyperlink" Target="https://drive.google.com/open?id=0BwMH6r_Kxo3vVW5ZMDR6dG96Qj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projunicorn.org/" TargetMode="External"/><Relationship Id="rId3" Type="http://schemas.openxmlformats.org/officeDocument/2006/relationships/hyperlink" Target="https://studentprivacypledge.org/" TargetMode="External"/><Relationship Id="rId7" Type="http://schemas.openxmlformats.org/officeDocument/2006/relationships/hyperlink" Target="https://privacy.a4l.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studentprivacy.ed.gov/" TargetMode="External"/><Relationship Id="rId5" Type="http://schemas.openxmlformats.org/officeDocument/2006/relationships/hyperlink" Target="https://ferpasherpa.org/" TargetMode="External"/><Relationship Id="rId4" Type="http://schemas.openxmlformats.org/officeDocument/2006/relationships/hyperlink" Target="https://www.kidsafesea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admin.google.com/scwarriors.org/AdminHome?hl=en#Reports:subtab=security" TargetMode="External"/><Relationship Id="rId7" Type="http://schemas.openxmlformats.org/officeDocument/2006/relationships/hyperlink" Target="https://support.google.com/accounts/answer/3466521?hl=en"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support.google.com/a/answer/2537800?hl=en" TargetMode="External"/><Relationship Id="rId5" Type="http://schemas.openxmlformats.org/officeDocument/2006/relationships/hyperlink" Target="https://admin.google.com/scwarriors.org/AdminHome?fral=1#Oauth2ScopeManagement:subtab=installed" TargetMode="External"/><Relationship Id="rId4" Type="http://schemas.openxmlformats.org/officeDocument/2006/relationships/hyperlink" Target="https://admin.google.com/scwarriors.org/AdminHome?fral=1#SecuritySettings:flyout=oauth2scopemanagem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ortal.azure.com/#blade/Microsoft_AAD_IAM/StartboardApplicationsMenuBlade/AllApps/menuId/"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docs.microsoft.com/en-us/azure/active-directory/develop/quickstart-v1-remove-azure-ad-app" TargetMode="External"/><Relationship Id="rId4" Type="http://schemas.openxmlformats.org/officeDocument/2006/relationships/hyperlink" Target="https://portal.azure.com/#blade/Microsoft_AAD_IAM/StartboardApplicationsMenuBlade/Audit/menuI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brady.woudstra@scwarriors.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support.google.com/chrome/a/answer/187202?hl=en" TargetMode="External"/><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support.google.com/a/answer/7281227?hl=en" TargetMode="External"/><Relationship Id="rId5" Type="http://schemas.openxmlformats.org/officeDocument/2006/relationships/hyperlink" Target="https://admin.google.com/scwarriors.org/AdminHome?fral=1#SecuritySettings:flyout=oauth2scopemanagement" TargetMode="External"/><Relationship Id="rId4" Type="http://schemas.openxmlformats.org/officeDocument/2006/relationships/hyperlink" Target="https://admin.google.com/scwarriors.org/AdminHome?fral=1#ServiceSettings/notab=1&amp;service=chrome+os&amp;subtab=usersetting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www.bark.u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www.ixl.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ydmPh4MXT3g"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consumer.ftc.gov/articles/0040-child-identity-theft"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www.javelinstrategy.com/coverage-area/2018-child-identity-fraud-study" TargetMode="External"/><Relationship Id="rId4" Type="http://schemas.openxmlformats.org/officeDocument/2006/relationships/hyperlink" Target="https://www2.ed.gov/policy/gen/guid/fpco/ferpa/index.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ommonsense.org/education/sites/default/files/tlr-blog/cs-state-of-edtech-privacy-report.pdf" TargetMode="External"/><Relationship Id="rId7" Type="http://schemas.openxmlformats.org/officeDocument/2006/relationships/hyperlink" Target="https://www.npr.org/sections/health-shots/2018/10/15/657493767/if-your-medical-information-becomes-a-moneymaker-could-you-could-get-a-cu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arstechnica.com/science/2018/11/you-snooze-you-lose-insurers-make-the-old-adage-literally-true/" TargetMode="External"/><Relationship Id="rId5" Type="http://schemas.openxmlformats.org/officeDocument/2006/relationships/hyperlink" Target="http://www.govtech.com/security/Data-Breach-Exposes-Hundreds-of-Student-Records.html" TargetMode="External"/><Relationship Id="rId4" Type="http://schemas.openxmlformats.org/officeDocument/2006/relationships/hyperlink" Target="https://collegeboardsearch.collegeboard.org/pastudentsrch/support/licensing/pricing-payment-polic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Student Privacy</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has access to your student data?</a:t>
            </a:r>
            <a:endParaRPr/>
          </a:p>
          <a:p>
            <a:pPr marL="0" lvl="0" indent="0" algn="l" rtl="0">
              <a:spcBef>
                <a:spcPts val="0"/>
              </a:spcBef>
              <a:spcAft>
                <a:spcPts val="0"/>
              </a:spcAft>
              <a:buNone/>
            </a:pPr>
            <a:endParaRPr/>
          </a:p>
          <a:p>
            <a:pPr marL="0" lvl="0" indent="0" algn="l" rtl="0">
              <a:spcBef>
                <a:spcPts val="0"/>
              </a:spcBef>
              <a:spcAft>
                <a:spcPts val="0"/>
              </a:spcAft>
              <a:buNone/>
            </a:pPr>
            <a:r>
              <a:rPr lang="en"/>
              <a:t>Brainstorm 2019</a:t>
            </a:r>
            <a:endParaRPr/>
          </a:p>
          <a:p>
            <a:pPr marL="0" lvl="0" indent="0" algn="l" rtl="0">
              <a:spcBef>
                <a:spcPts val="0"/>
              </a:spcBef>
              <a:spcAft>
                <a:spcPts val="0"/>
              </a:spcAft>
              <a:buClr>
                <a:srgbClr val="000000"/>
              </a:buClr>
              <a:buSzPts val="1100"/>
              <a:buFont typeface="Arial"/>
              <a:buNone/>
            </a:pPr>
            <a:r>
              <a:rPr lang="en"/>
              <a:t>https://goo.gl/nixYRs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Alphabet (Google) Revenues - 86% from advertisements</a:t>
            </a:r>
            <a:endParaRPr/>
          </a:p>
        </p:txBody>
      </p:sp>
      <p:sp>
        <p:nvSpPr>
          <p:cNvPr id="129" name="Google Shape;129;p22"/>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pic>
        <p:nvPicPr>
          <p:cNvPr id="130" name="Google Shape;130;p22"/>
          <p:cNvPicPr preferRelativeResize="0"/>
          <p:nvPr/>
        </p:nvPicPr>
        <p:blipFill>
          <a:blip r:embed="rId3">
            <a:alphaModFix/>
          </a:blip>
          <a:stretch>
            <a:fillRect/>
          </a:stretch>
        </p:blipFill>
        <p:spPr>
          <a:xfrm>
            <a:off x="1784200" y="735050"/>
            <a:ext cx="5575599" cy="377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 name="Google Shape;136;p23"/>
          <p:cNvPicPr preferRelativeResize="0"/>
          <p:nvPr/>
        </p:nvPicPr>
        <p:blipFill>
          <a:blip r:embed="rId3">
            <a:alphaModFix/>
          </a:blip>
          <a:stretch>
            <a:fillRect/>
          </a:stretch>
        </p:blipFill>
        <p:spPr>
          <a:xfrm>
            <a:off x="1748213" y="518513"/>
            <a:ext cx="5647574" cy="4106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Existing Board Policies</a:t>
            </a:r>
            <a:endParaRPr/>
          </a:p>
        </p:txBody>
      </p:sp>
      <p:sp>
        <p:nvSpPr>
          <p:cNvPr id="142" name="Google Shape;142;p24"/>
          <p:cNvSpPr txBox="1">
            <a:spLocks noGrp="1"/>
          </p:cNvSpPr>
          <p:nvPr>
            <p:ph type="body" idx="4294967295"/>
          </p:nvPr>
        </p:nvSpPr>
        <p:spPr>
          <a:xfrm>
            <a:off x="471900" y="1017900"/>
            <a:ext cx="8222100" cy="36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409.1</a:t>
            </a:r>
            <a:r>
              <a:rPr lang="en"/>
              <a:t> - Media use by Staff</a:t>
            </a:r>
            <a:endParaRPr/>
          </a:p>
          <a:p>
            <a:pPr marL="0" lvl="0" indent="0" algn="l" rtl="0">
              <a:spcBef>
                <a:spcPts val="1600"/>
              </a:spcBef>
              <a:spcAft>
                <a:spcPts val="0"/>
              </a:spcAft>
              <a:buNone/>
            </a:pPr>
            <a:r>
              <a:rPr lang="en" u="sng">
                <a:solidFill>
                  <a:schemeClr val="hlink"/>
                </a:solidFill>
                <a:hlinkClick r:id="rId4"/>
              </a:rPr>
              <a:t>505.2</a:t>
            </a:r>
            <a:r>
              <a:rPr lang="en"/>
              <a:t> - Academic Records for Students</a:t>
            </a:r>
            <a:endParaRPr/>
          </a:p>
          <a:p>
            <a:pPr marL="0" lvl="0" indent="0" algn="l" rtl="0">
              <a:spcBef>
                <a:spcPts val="1600"/>
              </a:spcBef>
              <a:spcAft>
                <a:spcPts val="0"/>
              </a:spcAft>
              <a:buNone/>
            </a:pPr>
            <a:r>
              <a:rPr lang="en" u="sng">
                <a:solidFill>
                  <a:schemeClr val="hlink"/>
                </a:solidFill>
                <a:hlinkClick r:id="rId5"/>
              </a:rPr>
              <a:t>505.4</a:t>
            </a:r>
            <a:r>
              <a:rPr lang="en"/>
              <a:t> - Use of Directory Information</a:t>
            </a:r>
            <a:endParaRPr/>
          </a:p>
          <a:p>
            <a:pPr marL="0" lvl="0" indent="0" algn="l" rtl="0">
              <a:spcBef>
                <a:spcPts val="1600"/>
              </a:spcBef>
              <a:spcAft>
                <a:spcPts val="1600"/>
              </a:spcAft>
              <a:buNone/>
            </a:pPr>
            <a:r>
              <a:rPr lang="en" u="sng">
                <a:solidFill>
                  <a:schemeClr val="hlink"/>
                </a:solidFill>
                <a:hlinkClick r:id="rId6"/>
              </a:rPr>
              <a:t>605.9</a:t>
            </a:r>
            <a:r>
              <a:rPr lang="en"/>
              <a:t> - Web Publishing</a:t>
            </a:r>
            <a:br>
              <a:rPr lang="en"/>
            </a:br>
            <a:endParaRPr/>
          </a:p>
        </p:txBody>
      </p:sp>
      <p:sp>
        <p:nvSpPr>
          <p:cNvPr id="143" name="Google Shape;143;p24"/>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Student Privacy Pledges</a:t>
            </a:r>
            <a:endParaRPr/>
          </a:p>
        </p:txBody>
      </p:sp>
      <p:sp>
        <p:nvSpPr>
          <p:cNvPr id="149" name="Google Shape;149;p25"/>
          <p:cNvSpPr txBox="1">
            <a:spLocks noGrp="1"/>
          </p:cNvSpPr>
          <p:nvPr>
            <p:ph type="body" idx="4294967295"/>
          </p:nvPr>
        </p:nvSpPr>
        <p:spPr>
          <a:xfrm>
            <a:off x="471900" y="1018100"/>
            <a:ext cx="8222100" cy="361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Privacy Pledge - </a:t>
            </a:r>
            <a:r>
              <a:rPr lang="en" u="sng">
                <a:solidFill>
                  <a:schemeClr val="hlink"/>
                </a:solidFill>
                <a:hlinkClick r:id="rId3"/>
              </a:rPr>
              <a:t>https://studentprivacypledge.org/</a:t>
            </a:r>
            <a:endParaRPr/>
          </a:p>
          <a:p>
            <a:pPr marL="0" lvl="0" indent="0" algn="l" rtl="0">
              <a:spcBef>
                <a:spcPts val="1600"/>
              </a:spcBef>
              <a:spcAft>
                <a:spcPts val="0"/>
              </a:spcAft>
              <a:buNone/>
            </a:pPr>
            <a:r>
              <a:rPr lang="en"/>
              <a:t>Kid Safe Seal - </a:t>
            </a:r>
            <a:r>
              <a:rPr lang="en" u="sng">
                <a:solidFill>
                  <a:schemeClr val="hlink"/>
                </a:solidFill>
                <a:hlinkClick r:id="rId4"/>
              </a:rPr>
              <a:t>https://www.kidsafeseal.com</a:t>
            </a:r>
            <a:endParaRPr/>
          </a:p>
          <a:p>
            <a:pPr marL="0" lvl="0" indent="0" algn="l" rtl="0">
              <a:spcBef>
                <a:spcPts val="1600"/>
              </a:spcBef>
              <a:spcAft>
                <a:spcPts val="0"/>
              </a:spcAft>
              <a:buNone/>
            </a:pPr>
            <a:r>
              <a:rPr lang="en"/>
              <a:t>Other Resources:</a:t>
            </a:r>
            <a:endParaRPr/>
          </a:p>
          <a:p>
            <a:pPr marL="0" lvl="0" indent="0" algn="l" rtl="0">
              <a:spcBef>
                <a:spcPts val="1600"/>
              </a:spcBef>
              <a:spcAft>
                <a:spcPts val="0"/>
              </a:spcAft>
              <a:buNone/>
            </a:pPr>
            <a:r>
              <a:rPr lang="en" u="sng">
                <a:solidFill>
                  <a:schemeClr val="hlink"/>
                </a:solidFill>
                <a:hlinkClick r:id="rId5"/>
              </a:rPr>
              <a:t>https://ferpasherpa.org/</a:t>
            </a:r>
            <a:endParaRPr/>
          </a:p>
          <a:p>
            <a:pPr marL="0" lvl="0" indent="0" algn="l" rtl="0">
              <a:spcBef>
                <a:spcPts val="1600"/>
              </a:spcBef>
              <a:spcAft>
                <a:spcPts val="0"/>
              </a:spcAft>
              <a:buNone/>
            </a:pPr>
            <a:r>
              <a:rPr lang="en" u="sng">
                <a:solidFill>
                  <a:schemeClr val="hlink"/>
                </a:solidFill>
                <a:hlinkClick r:id="rId6"/>
              </a:rPr>
              <a:t>https://studentprivacy.ed.gov/</a:t>
            </a:r>
            <a:endParaRPr/>
          </a:p>
          <a:p>
            <a:pPr marL="0" lvl="0" indent="0" algn="l" rtl="0">
              <a:spcBef>
                <a:spcPts val="1600"/>
              </a:spcBef>
              <a:spcAft>
                <a:spcPts val="0"/>
              </a:spcAft>
              <a:buNone/>
            </a:pPr>
            <a:r>
              <a:rPr lang="en" u="sng">
                <a:solidFill>
                  <a:schemeClr val="hlink"/>
                </a:solidFill>
                <a:hlinkClick r:id="rId7"/>
              </a:rPr>
              <a:t>https://privacy.a4l.org</a:t>
            </a:r>
            <a:endParaRPr/>
          </a:p>
          <a:p>
            <a:pPr marL="0" lvl="0" indent="0" algn="l" rtl="0">
              <a:spcBef>
                <a:spcPts val="1600"/>
              </a:spcBef>
              <a:spcAft>
                <a:spcPts val="0"/>
              </a:spcAft>
              <a:buNone/>
            </a:pPr>
            <a:r>
              <a:rPr lang="en" u="sng">
                <a:solidFill>
                  <a:schemeClr val="hlink"/>
                </a:solidFill>
                <a:hlinkClick r:id="rId8"/>
              </a:rPr>
              <a:t>https://www.projunicorn.org/</a:t>
            </a:r>
            <a:endParaRPr/>
          </a:p>
          <a:p>
            <a:pPr marL="0" lvl="0" indent="0" algn="l" rtl="0">
              <a:spcBef>
                <a:spcPts val="1600"/>
              </a:spcBef>
              <a:spcAft>
                <a:spcPts val="1600"/>
              </a:spcAft>
              <a:buNone/>
            </a:pPr>
            <a:endParaRPr/>
          </a:p>
        </p:txBody>
      </p:sp>
      <p:sp>
        <p:nvSpPr>
          <p:cNvPr id="150" name="Google Shape;150;p25"/>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Who should deal with this?</a:t>
            </a:r>
            <a:endParaRPr/>
          </a:p>
        </p:txBody>
      </p:sp>
      <p:sp>
        <p:nvSpPr>
          <p:cNvPr id="156" name="Google Shape;156;p26"/>
          <p:cNvSpPr txBox="1">
            <a:spLocks noGrp="1"/>
          </p:cNvSpPr>
          <p:nvPr>
            <p:ph type="body" idx="4294967295"/>
          </p:nvPr>
        </p:nvSpPr>
        <p:spPr>
          <a:xfrm>
            <a:off x="471900" y="1087325"/>
            <a:ext cx="8222100" cy="35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reading the Terms of Service and EULA?</a:t>
            </a:r>
            <a:endParaRPr/>
          </a:p>
          <a:p>
            <a:pPr marL="0" lvl="0" indent="0" algn="l" rtl="0">
              <a:spcBef>
                <a:spcPts val="1600"/>
              </a:spcBef>
              <a:spcAft>
                <a:spcPts val="0"/>
              </a:spcAft>
              <a:buNone/>
            </a:pPr>
            <a:r>
              <a:rPr lang="en"/>
              <a:t>Curriculum Directors</a:t>
            </a:r>
            <a:endParaRPr/>
          </a:p>
          <a:p>
            <a:pPr marL="0" lvl="0" indent="0" algn="l" rtl="0">
              <a:spcBef>
                <a:spcPts val="1600"/>
              </a:spcBef>
              <a:spcAft>
                <a:spcPts val="0"/>
              </a:spcAft>
              <a:buNone/>
            </a:pPr>
            <a:r>
              <a:rPr lang="en"/>
              <a:t>Principals</a:t>
            </a:r>
            <a:endParaRPr/>
          </a:p>
          <a:p>
            <a:pPr marL="0" lvl="0" indent="0" algn="l" rtl="0">
              <a:spcBef>
                <a:spcPts val="1600"/>
              </a:spcBef>
              <a:spcAft>
                <a:spcPts val="0"/>
              </a:spcAft>
              <a:buNone/>
            </a:pPr>
            <a:r>
              <a:rPr lang="en"/>
              <a:t>Tech Staff</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Always balancing CONVENIENCE and PRIVACY</a:t>
            </a:r>
            <a:endParaRPr/>
          </a:p>
        </p:txBody>
      </p:sp>
      <p:sp>
        <p:nvSpPr>
          <p:cNvPr id="157" name="Google Shape;157;p26"/>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District Digital Data Loss Basic Exposure Types</a:t>
            </a:r>
            <a:endParaRPr/>
          </a:p>
        </p:txBody>
      </p:sp>
      <p:grpSp>
        <p:nvGrpSpPr>
          <p:cNvPr id="163" name="Google Shape;163;p27"/>
          <p:cNvGrpSpPr/>
          <p:nvPr/>
        </p:nvGrpSpPr>
        <p:grpSpPr>
          <a:xfrm>
            <a:off x="5632317" y="1189775"/>
            <a:ext cx="3305700" cy="3483050"/>
            <a:chOff x="5632317" y="1189775"/>
            <a:chExt cx="3305700" cy="3483050"/>
          </a:xfrm>
        </p:grpSpPr>
        <p:sp>
          <p:nvSpPr>
            <p:cNvPr id="164" name="Google Shape;164;p27"/>
            <p:cNvSpPr/>
            <p:nvPr/>
          </p:nvSpPr>
          <p:spPr>
            <a:xfrm>
              <a:off x="5632317" y="1189775"/>
              <a:ext cx="3305700" cy="669000"/>
            </a:xfrm>
            <a:prstGeom prst="chevron">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High Probability</a:t>
              </a:r>
              <a:endParaRPr>
                <a:solidFill>
                  <a:srgbClr val="FFFFFF"/>
                </a:solidFill>
                <a:latin typeface="Roboto"/>
                <a:ea typeface="Roboto"/>
                <a:cs typeface="Roboto"/>
                <a:sym typeface="Roboto"/>
              </a:endParaRPr>
            </a:p>
          </p:txBody>
        </p:sp>
        <p:sp>
          <p:nvSpPr>
            <p:cNvPr id="165" name="Google Shape;165;p27"/>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Student Credentials</a:t>
              </a: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Staff Credentials</a:t>
              </a: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Apps Sell our Data</a:t>
              </a:r>
              <a:endParaRPr sz="1200">
                <a:latin typeface="Roboto"/>
                <a:ea typeface="Roboto"/>
                <a:cs typeface="Roboto"/>
                <a:sym typeface="Roboto"/>
              </a:endParaRPr>
            </a:p>
          </p:txBody>
        </p:sp>
      </p:grpSp>
      <p:grpSp>
        <p:nvGrpSpPr>
          <p:cNvPr id="166" name="Google Shape;166;p27"/>
          <p:cNvGrpSpPr/>
          <p:nvPr/>
        </p:nvGrpSpPr>
        <p:grpSpPr>
          <a:xfrm>
            <a:off x="0" y="1189989"/>
            <a:ext cx="3546900" cy="1863736"/>
            <a:chOff x="0" y="1189989"/>
            <a:chExt cx="3546900" cy="1863736"/>
          </a:xfrm>
        </p:grpSpPr>
        <p:sp>
          <p:nvSpPr>
            <p:cNvPr id="167" name="Google Shape;167;p27"/>
            <p:cNvSpPr/>
            <p:nvPr/>
          </p:nvSpPr>
          <p:spPr>
            <a:xfrm>
              <a:off x="0" y="1189989"/>
              <a:ext cx="3546900" cy="669000"/>
            </a:xfrm>
            <a:prstGeom prst="homePlat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Low Probability</a:t>
              </a:r>
              <a:endParaRPr>
                <a:solidFill>
                  <a:srgbClr val="FFFFFF"/>
                </a:solidFill>
                <a:latin typeface="Roboto"/>
                <a:ea typeface="Roboto"/>
                <a:cs typeface="Roboto"/>
                <a:sym typeface="Roboto"/>
              </a:endParaRPr>
            </a:p>
          </p:txBody>
        </p:sp>
        <p:sp>
          <p:nvSpPr>
            <p:cNvPr id="168" name="Google Shape;168;p27"/>
            <p:cNvSpPr txBox="1"/>
            <p:nvPr/>
          </p:nvSpPr>
          <p:spPr>
            <a:xfrm>
              <a:off x="655350" y="2057125"/>
              <a:ext cx="2236200" cy="99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latin typeface="Roboto"/>
                  <a:ea typeface="Roboto"/>
                  <a:cs typeface="Roboto"/>
                  <a:sym typeface="Roboto"/>
                </a:rPr>
                <a:t>Local Data Center</a:t>
              </a:r>
              <a:endParaRPr sz="1200">
                <a:latin typeface="Roboto"/>
                <a:ea typeface="Roboto"/>
                <a:cs typeface="Roboto"/>
                <a:sym typeface="Roboto"/>
              </a:endParaRPr>
            </a:p>
          </p:txBody>
        </p:sp>
      </p:grpSp>
      <p:grpSp>
        <p:nvGrpSpPr>
          <p:cNvPr id="169" name="Google Shape;169;p27"/>
          <p:cNvGrpSpPr/>
          <p:nvPr/>
        </p:nvGrpSpPr>
        <p:grpSpPr>
          <a:xfrm>
            <a:off x="2944204" y="1189775"/>
            <a:ext cx="3305700" cy="3483050"/>
            <a:chOff x="2944204" y="1189775"/>
            <a:chExt cx="3305700" cy="3483050"/>
          </a:xfrm>
        </p:grpSpPr>
        <p:sp>
          <p:nvSpPr>
            <p:cNvPr id="170" name="Google Shape;170;p27"/>
            <p:cNvSpPr/>
            <p:nvPr/>
          </p:nvSpPr>
          <p:spPr>
            <a:xfrm>
              <a:off x="2944204" y="1189775"/>
              <a:ext cx="3305700" cy="6690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Medium Probability</a:t>
              </a:r>
              <a:endParaRPr>
                <a:solidFill>
                  <a:srgbClr val="FFFFFF"/>
                </a:solidFill>
                <a:latin typeface="Roboto"/>
                <a:ea typeface="Roboto"/>
                <a:cs typeface="Roboto"/>
                <a:sym typeface="Roboto"/>
              </a:endParaRPr>
            </a:p>
          </p:txBody>
        </p:sp>
        <p:sp>
          <p:nvSpPr>
            <p:cNvPr id="171" name="Google Shape;171;p27"/>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Hosted Services (SIS, Accounting)</a:t>
              </a:r>
              <a:endParaRPr sz="1200">
                <a:latin typeface="Roboto"/>
                <a:ea typeface="Roboto"/>
                <a:cs typeface="Roboto"/>
                <a:sym typeface="Roboto"/>
              </a:endParaRPr>
            </a:p>
          </p:txBody>
        </p:sp>
      </p:grpSp>
      <p:pic>
        <p:nvPicPr>
          <p:cNvPr id="172" name="Google Shape;172;p27"/>
          <p:cNvPicPr preferRelativeResize="0"/>
          <p:nvPr/>
        </p:nvPicPr>
        <p:blipFill>
          <a:blip r:embed="rId3">
            <a:alphaModFix/>
          </a:blip>
          <a:stretch>
            <a:fillRect/>
          </a:stretch>
        </p:blipFill>
        <p:spPr>
          <a:xfrm>
            <a:off x="1111664" y="2743725"/>
            <a:ext cx="1323562" cy="1929100"/>
          </a:xfrm>
          <a:prstGeom prst="rect">
            <a:avLst/>
          </a:prstGeom>
          <a:noFill/>
          <a:ln>
            <a:noFill/>
          </a:ln>
        </p:spPr>
      </p:pic>
      <p:grpSp>
        <p:nvGrpSpPr>
          <p:cNvPr id="173" name="Google Shape;173;p27"/>
          <p:cNvGrpSpPr/>
          <p:nvPr/>
        </p:nvGrpSpPr>
        <p:grpSpPr>
          <a:xfrm>
            <a:off x="3420300" y="3053713"/>
            <a:ext cx="2303401" cy="1211813"/>
            <a:chOff x="3420300" y="3053725"/>
            <a:chExt cx="2303401" cy="1211813"/>
          </a:xfrm>
        </p:grpSpPr>
        <p:pic>
          <p:nvPicPr>
            <p:cNvPr id="174" name="Google Shape;174;p27"/>
            <p:cNvPicPr preferRelativeResize="0"/>
            <p:nvPr/>
          </p:nvPicPr>
          <p:blipFill>
            <a:blip r:embed="rId4">
              <a:alphaModFix/>
            </a:blip>
            <a:stretch>
              <a:fillRect/>
            </a:stretch>
          </p:blipFill>
          <p:spPr>
            <a:xfrm>
              <a:off x="3420300" y="3053725"/>
              <a:ext cx="2303401" cy="1211813"/>
            </a:xfrm>
            <a:prstGeom prst="rect">
              <a:avLst/>
            </a:prstGeom>
            <a:noFill/>
            <a:ln>
              <a:noFill/>
            </a:ln>
          </p:spPr>
        </p:pic>
        <p:pic>
          <p:nvPicPr>
            <p:cNvPr id="175" name="Google Shape;175;p27"/>
            <p:cNvPicPr preferRelativeResize="0"/>
            <p:nvPr/>
          </p:nvPicPr>
          <p:blipFill>
            <a:blip r:embed="rId3">
              <a:alphaModFix/>
            </a:blip>
            <a:stretch>
              <a:fillRect/>
            </a:stretch>
          </p:blipFill>
          <p:spPr>
            <a:xfrm>
              <a:off x="4321477" y="3169838"/>
              <a:ext cx="672101" cy="979600"/>
            </a:xfrm>
            <a:prstGeom prst="rect">
              <a:avLst/>
            </a:prstGeom>
            <a:noFill/>
            <a:ln>
              <a:noFill/>
            </a:ln>
          </p:spPr>
        </p:pic>
      </p:grpSp>
      <p:pic>
        <p:nvPicPr>
          <p:cNvPr id="176" name="Google Shape;176;p27"/>
          <p:cNvPicPr preferRelativeResize="0"/>
          <p:nvPr/>
        </p:nvPicPr>
        <p:blipFill>
          <a:blip r:embed="rId5">
            <a:alphaModFix/>
          </a:blip>
          <a:stretch>
            <a:fillRect/>
          </a:stretch>
        </p:blipFill>
        <p:spPr>
          <a:xfrm>
            <a:off x="6543000" y="2917462"/>
            <a:ext cx="1484349" cy="1484349"/>
          </a:xfrm>
          <a:prstGeom prst="rect">
            <a:avLst/>
          </a:prstGeom>
          <a:noFill/>
          <a:ln>
            <a:noFill/>
          </a:ln>
        </p:spPr>
      </p:pic>
      <p:sp>
        <p:nvSpPr>
          <p:cNvPr id="177" name="Google Shape;177;p27"/>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Some of Our District’s Apps</a:t>
            </a:r>
            <a:endParaRPr dirty="0"/>
          </a:p>
        </p:txBody>
      </p:sp>
      <p:sp>
        <p:nvSpPr>
          <p:cNvPr id="183" name="Google Shape;183;p28"/>
          <p:cNvSpPr txBox="1">
            <a:spLocks noGrp="1"/>
          </p:cNvSpPr>
          <p:nvPr>
            <p:ph type="body" idx="4294967295"/>
          </p:nvPr>
        </p:nvSpPr>
        <p:spPr>
          <a:xfrm>
            <a:off x="471900" y="966575"/>
            <a:ext cx="3999900" cy="366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Google Services</a:t>
            </a:r>
            <a:endParaRPr sz="1800"/>
          </a:p>
          <a:p>
            <a:pPr marL="0" lvl="0" indent="0" algn="l" rtl="0">
              <a:spcBef>
                <a:spcPts val="0"/>
              </a:spcBef>
              <a:spcAft>
                <a:spcPts val="0"/>
              </a:spcAft>
              <a:buNone/>
            </a:pPr>
            <a:r>
              <a:rPr lang="en" sz="1800"/>
              <a:t>Microsoft Services</a:t>
            </a:r>
            <a:endParaRPr sz="1800"/>
          </a:p>
          <a:p>
            <a:pPr marL="0" lvl="0" indent="0" algn="l" rtl="0">
              <a:spcBef>
                <a:spcPts val="0"/>
              </a:spcBef>
              <a:spcAft>
                <a:spcPts val="0"/>
              </a:spcAft>
              <a:buNone/>
            </a:pPr>
            <a:r>
              <a:rPr lang="en" sz="1800"/>
              <a:t>IXL</a:t>
            </a:r>
            <a:br>
              <a:rPr lang="en" sz="1800"/>
            </a:br>
            <a:r>
              <a:rPr lang="en" sz="1800"/>
              <a:t>Study Island</a:t>
            </a:r>
            <a:br>
              <a:rPr lang="en" sz="1800"/>
            </a:br>
            <a:r>
              <a:rPr lang="en" sz="1800"/>
              <a:t>MobyMax</a:t>
            </a:r>
            <a:br>
              <a:rPr lang="en" sz="1800"/>
            </a:br>
            <a:r>
              <a:rPr lang="en" sz="1800"/>
              <a:t>Learning.com (EasyTech)</a:t>
            </a:r>
            <a:br>
              <a:rPr lang="en" sz="1800"/>
            </a:br>
            <a:r>
              <a:rPr lang="en" sz="1800"/>
              <a:t>A-Z Reading/RazKids</a:t>
            </a:r>
            <a:br>
              <a:rPr lang="en" sz="1800"/>
            </a:br>
            <a:r>
              <a:rPr lang="en" sz="1800"/>
              <a:t>Glogster</a:t>
            </a:r>
            <a:br>
              <a:rPr lang="en" sz="1800"/>
            </a:br>
            <a:r>
              <a:rPr lang="en" sz="1800"/>
              <a:t>WeVideo</a:t>
            </a:r>
            <a:br>
              <a:rPr lang="en" sz="1800"/>
            </a:br>
            <a:r>
              <a:rPr lang="en" sz="1800"/>
              <a:t>EpicBooks</a:t>
            </a:r>
            <a:br>
              <a:rPr lang="en" sz="1800"/>
            </a:br>
            <a:r>
              <a:rPr lang="en" sz="1800"/>
              <a:t>In</a:t>
            </a:r>
            <a:r>
              <a:rPr lang="en"/>
              <a:t>finite Campus</a:t>
            </a:r>
            <a:endParaRPr/>
          </a:p>
          <a:p>
            <a:pPr marL="0" lvl="0" indent="0" algn="l" rtl="0">
              <a:spcBef>
                <a:spcPts val="0"/>
              </a:spcBef>
              <a:spcAft>
                <a:spcPts val="0"/>
              </a:spcAft>
              <a:buNone/>
            </a:pPr>
            <a:r>
              <a:rPr lang="en"/>
              <a:t>NWEA MAPs</a:t>
            </a:r>
            <a:endParaRPr/>
          </a:p>
        </p:txBody>
      </p:sp>
      <p:sp>
        <p:nvSpPr>
          <p:cNvPr id="184" name="Google Shape;184;p28"/>
          <p:cNvSpPr txBox="1">
            <a:spLocks noGrp="1"/>
          </p:cNvSpPr>
          <p:nvPr>
            <p:ph type="body" idx="4294967295"/>
          </p:nvPr>
        </p:nvSpPr>
        <p:spPr>
          <a:xfrm>
            <a:off x="4694250" y="966575"/>
            <a:ext cx="3999900" cy="366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t>SeeSaw</a:t>
            </a:r>
            <a:br>
              <a:rPr lang="en" sz="1800"/>
            </a:br>
            <a:r>
              <a:rPr lang="en" sz="1800"/>
              <a:t>Renaissance Learning (STAR and AR)</a:t>
            </a:r>
            <a:br>
              <a:rPr lang="en" sz="1800"/>
            </a:br>
            <a:r>
              <a:rPr lang="en" sz="1800"/>
              <a:t>Rosetta Stone</a:t>
            </a:r>
            <a:br>
              <a:rPr lang="en" sz="1800"/>
            </a:br>
            <a:r>
              <a:rPr lang="en" sz="1800"/>
              <a:t>EDUTyping</a:t>
            </a:r>
            <a:br>
              <a:rPr lang="en" sz="1800"/>
            </a:br>
            <a:r>
              <a:rPr lang="en" sz="1800"/>
              <a:t>SpheroEDU</a:t>
            </a:r>
            <a:br>
              <a:rPr lang="en" sz="1800"/>
            </a:br>
            <a:r>
              <a:rPr lang="en" sz="1800"/>
              <a:t>Summit Learning</a:t>
            </a:r>
            <a:endParaRPr sz="1800"/>
          </a:p>
          <a:p>
            <a:pPr marL="0" lvl="0" indent="0" algn="l" rtl="0">
              <a:spcBef>
                <a:spcPts val="0"/>
              </a:spcBef>
              <a:spcAft>
                <a:spcPts val="0"/>
              </a:spcAft>
              <a:buClr>
                <a:schemeClr val="dk1"/>
              </a:buClr>
              <a:buSzPts val="1100"/>
              <a:buFont typeface="Arial"/>
              <a:buNone/>
            </a:pPr>
            <a:r>
              <a:rPr lang="en" sz="1800"/>
              <a:t>Cengage</a:t>
            </a:r>
            <a:endParaRPr/>
          </a:p>
          <a:p>
            <a:pPr marL="0" lvl="0" indent="0" algn="l" rtl="0">
              <a:spcBef>
                <a:spcPts val="0"/>
              </a:spcBef>
              <a:spcAft>
                <a:spcPts val="0"/>
              </a:spcAft>
              <a:buClr>
                <a:schemeClr val="dk1"/>
              </a:buClr>
              <a:buSzPts val="1100"/>
              <a:buFont typeface="Arial"/>
              <a:buNone/>
            </a:pPr>
            <a:r>
              <a:rPr lang="en"/>
              <a:t>Aplia</a:t>
            </a:r>
            <a:endParaRPr/>
          </a:p>
          <a:p>
            <a:pPr marL="0" lvl="0" indent="0" algn="l" rtl="0">
              <a:spcBef>
                <a:spcPts val="0"/>
              </a:spcBef>
              <a:spcAft>
                <a:spcPts val="0"/>
              </a:spcAft>
              <a:buClr>
                <a:schemeClr val="dk1"/>
              </a:buClr>
              <a:buSzPts val="1100"/>
              <a:buFont typeface="Arial"/>
              <a:buNone/>
            </a:pPr>
            <a:r>
              <a:rPr lang="en"/>
              <a:t>Canvas</a:t>
            </a:r>
            <a:endParaRPr/>
          </a:p>
          <a:p>
            <a:pPr marL="0" lvl="0" indent="0" algn="l" rtl="0">
              <a:spcBef>
                <a:spcPts val="0"/>
              </a:spcBef>
              <a:spcAft>
                <a:spcPts val="0"/>
              </a:spcAft>
              <a:buClr>
                <a:schemeClr val="dk1"/>
              </a:buClr>
              <a:buSzPts val="1100"/>
              <a:buFont typeface="Arial"/>
              <a:buNone/>
            </a:pPr>
            <a:r>
              <a:rPr lang="en"/>
              <a:t>Destiny</a:t>
            </a:r>
            <a:endParaRPr/>
          </a:p>
          <a:p>
            <a:pPr marL="0" lvl="0" indent="0" algn="l" rtl="0">
              <a:spcBef>
                <a:spcPts val="0"/>
              </a:spcBef>
              <a:spcAft>
                <a:spcPts val="0"/>
              </a:spcAft>
              <a:buClr>
                <a:schemeClr val="dk1"/>
              </a:buClr>
              <a:buSzPts val="1100"/>
              <a:buFont typeface="Arial"/>
              <a:buNone/>
            </a:pPr>
            <a:r>
              <a:rPr lang="en"/>
              <a:t>rSchoolToday</a:t>
            </a:r>
            <a:endParaRPr/>
          </a:p>
          <a:p>
            <a:pPr marL="0" lvl="0" indent="0" algn="l" rtl="0">
              <a:spcBef>
                <a:spcPts val="0"/>
              </a:spcBef>
              <a:spcAft>
                <a:spcPts val="0"/>
              </a:spcAft>
              <a:buClr>
                <a:schemeClr val="dk1"/>
              </a:buClr>
              <a:buSzPts val="1100"/>
              <a:buFont typeface="Arial"/>
              <a:buNone/>
            </a:pPr>
            <a:r>
              <a:rPr lang="en"/>
              <a:t>Clever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Total Applications Using School Credentials</a:t>
            </a:r>
            <a:endParaRPr/>
          </a:p>
        </p:txBody>
      </p:sp>
      <p:sp>
        <p:nvSpPr>
          <p:cNvPr id="190" name="Google Shape;190;p29"/>
          <p:cNvSpPr txBox="1">
            <a:spLocks noGrp="1"/>
          </p:cNvSpPr>
          <p:nvPr>
            <p:ph type="body" idx="4294967295"/>
          </p:nvPr>
        </p:nvSpPr>
        <p:spPr>
          <a:xfrm>
            <a:off x="471900" y="966575"/>
            <a:ext cx="3999900" cy="366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Google Access (Android and Web Apps)</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29"/>
          <p:cNvSpPr txBox="1">
            <a:spLocks noGrp="1"/>
          </p:cNvSpPr>
          <p:nvPr>
            <p:ph type="body" idx="4294967295"/>
          </p:nvPr>
        </p:nvSpPr>
        <p:spPr>
          <a:xfrm>
            <a:off x="4694250" y="966575"/>
            <a:ext cx="3999900" cy="366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API Access to Google Services/Data</a:t>
            </a:r>
            <a:endParaRPr b="1"/>
          </a:p>
          <a:p>
            <a:pPr marL="0" lvl="0" indent="0" algn="l" rtl="0">
              <a:spcBef>
                <a:spcPts val="1600"/>
              </a:spcBef>
              <a:spcAft>
                <a:spcPts val="0"/>
              </a:spcAft>
              <a:buClr>
                <a:schemeClr val="dk1"/>
              </a:buClr>
              <a:buSzPts val="1100"/>
              <a:buFont typeface="Arial"/>
              <a:buNone/>
            </a:pPr>
            <a:r>
              <a:rPr lang="en"/>
              <a:t>Gmail - 16 apps</a:t>
            </a:r>
            <a:endParaRPr/>
          </a:p>
          <a:p>
            <a:pPr marL="0" lvl="0" indent="0" algn="l" rtl="0">
              <a:spcBef>
                <a:spcPts val="0"/>
              </a:spcBef>
              <a:spcAft>
                <a:spcPts val="0"/>
              </a:spcAft>
              <a:buClr>
                <a:schemeClr val="dk1"/>
              </a:buClr>
              <a:buSzPts val="1100"/>
              <a:buFont typeface="Arial"/>
              <a:buNone/>
            </a:pPr>
            <a:r>
              <a:rPr lang="en"/>
              <a:t>Drive - 118 apps</a:t>
            </a:r>
            <a:endParaRPr/>
          </a:p>
          <a:p>
            <a:pPr marL="0" lvl="0" indent="0" algn="l" rtl="0">
              <a:spcBef>
                <a:spcPts val="0"/>
              </a:spcBef>
              <a:spcAft>
                <a:spcPts val="0"/>
              </a:spcAft>
              <a:buClr>
                <a:schemeClr val="dk1"/>
              </a:buClr>
              <a:buSzPts val="1100"/>
              <a:buFont typeface="Arial"/>
              <a:buNone/>
            </a:pPr>
            <a:r>
              <a:rPr lang="en"/>
              <a:t>Calendar - 8 apps</a:t>
            </a:r>
            <a:endParaRPr/>
          </a:p>
          <a:p>
            <a:pPr marL="0" lvl="0" indent="0" algn="l" rtl="0">
              <a:spcBef>
                <a:spcPts val="0"/>
              </a:spcBef>
              <a:spcAft>
                <a:spcPts val="0"/>
              </a:spcAft>
              <a:buClr>
                <a:schemeClr val="dk1"/>
              </a:buClr>
              <a:buSzPts val="1100"/>
              <a:buFont typeface="Arial"/>
              <a:buNone/>
            </a:pPr>
            <a:r>
              <a:rPr lang="en"/>
              <a:t>Contacts - 41 apps</a:t>
            </a:r>
            <a:endParaRPr/>
          </a:p>
          <a:p>
            <a:pPr marL="0" lvl="0" indent="0" algn="l" rtl="0">
              <a:spcBef>
                <a:spcPts val="0"/>
              </a:spcBef>
              <a:spcAft>
                <a:spcPts val="0"/>
              </a:spcAft>
              <a:buClr>
                <a:schemeClr val="dk1"/>
              </a:buClr>
              <a:buSzPts val="1100"/>
              <a:buFont typeface="Arial"/>
              <a:buNone/>
            </a:pPr>
            <a:r>
              <a:rPr lang="en"/>
              <a:t>Admin - 9 apps</a:t>
            </a:r>
            <a:endParaRPr/>
          </a:p>
          <a:p>
            <a:pPr marL="0" lvl="0" indent="0" algn="l" rtl="0">
              <a:spcBef>
                <a:spcPts val="0"/>
              </a:spcBef>
              <a:spcAft>
                <a:spcPts val="0"/>
              </a:spcAft>
              <a:buClr>
                <a:schemeClr val="dk1"/>
              </a:buClr>
              <a:buSzPts val="1100"/>
              <a:buFont typeface="Arial"/>
              <a:buNone/>
            </a:pPr>
            <a:r>
              <a:rPr lang="en"/>
              <a:t>Apps Scripts - 34 apps</a:t>
            </a:r>
            <a:endParaRPr/>
          </a:p>
        </p:txBody>
      </p:sp>
      <p:pic>
        <p:nvPicPr>
          <p:cNvPr id="192" name="Google Shape;192;p29"/>
          <p:cNvPicPr preferRelativeResize="0"/>
          <p:nvPr/>
        </p:nvPicPr>
        <p:blipFill>
          <a:blip r:embed="rId3">
            <a:alphaModFix/>
          </a:blip>
          <a:stretch>
            <a:fillRect/>
          </a:stretch>
        </p:blipFill>
        <p:spPr>
          <a:xfrm>
            <a:off x="471903" y="1869225"/>
            <a:ext cx="3549375" cy="2362225"/>
          </a:xfrm>
          <a:prstGeom prst="rect">
            <a:avLst/>
          </a:prstGeom>
          <a:noFill/>
          <a:ln>
            <a:noFill/>
          </a:ln>
        </p:spPr>
      </p:pic>
      <p:sp>
        <p:nvSpPr>
          <p:cNvPr id="193" name="Google Shape;193;p29"/>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Viewing OAuth Apps - G-Suite</a:t>
            </a:r>
            <a:endParaRPr/>
          </a:p>
        </p:txBody>
      </p:sp>
      <p:sp>
        <p:nvSpPr>
          <p:cNvPr id="199" name="Google Shape;199;p30"/>
          <p:cNvSpPr txBox="1">
            <a:spLocks noGrp="1"/>
          </p:cNvSpPr>
          <p:nvPr>
            <p:ph type="body" idx="4294967295"/>
          </p:nvPr>
        </p:nvSpPr>
        <p:spPr>
          <a:xfrm>
            <a:off x="471900" y="786950"/>
            <a:ext cx="8222100" cy="384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a:t>
            </a:r>
            <a:r>
              <a:rPr lang="en" u="sng">
                <a:solidFill>
                  <a:schemeClr val="hlink"/>
                </a:solidFill>
                <a:hlinkClick r:id="rId3"/>
              </a:rPr>
              <a:t>ttps://admin.google.com/scwarriors.org/AdminHome?hl=en#Reports:subtab=security</a:t>
            </a:r>
            <a:endParaRPr/>
          </a:p>
          <a:p>
            <a:pPr marL="0" lvl="0" indent="0" algn="l" rtl="0">
              <a:spcBef>
                <a:spcPts val="1600"/>
              </a:spcBef>
              <a:spcAft>
                <a:spcPts val="0"/>
              </a:spcAft>
              <a:buNone/>
            </a:pPr>
            <a:r>
              <a:rPr lang="en" u="sng">
                <a:solidFill>
                  <a:schemeClr val="hlink"/>
                </a:solidFill>
                <a:hlinkClick r:id="rId4"/>
              </a:rPr>
              <a:t>https://admin.google.com/scwarriors.org/AdminHome?fral=1#SecuritySettings:flyout=oauth2scopemanagement</a:t>
            </a:r>
            <a:endParaRPr/>
          </a:p>
          <a:p>
            <a:pPr marL="0" lvl="0" indent="0" algn="l" rtl="0">
              <a:spcBef>
                <a:spcPts val="1600"/>
              </a:spcBef>
              <a:spcAft>
                <a:spcPts val="0"/>
              </a:spcAft>
              <a:buNone/>
            </a:pPr>
            <a:r>
              <a:rPr lang="en" u="sng">
                <a:solidFill>
                  <a:schemeClr val="hlink"/>
                </a:solidFill>
                <a:hlinkClick r:id="rId5"/>
              </a:rPr>
              <a:t>https://admin.google.com/scwarriors.org/AdminHome?fral=1#Oauth2ScopeManagement:subtab=installed</a:t>
            </a:r>
            <a:endParaRPr/>
          </a:p>
          <a:p>
            <a:pPr marL="0" lvl="0" indent="0" algn="l" rtl="0">
              <a:spcBef>
                <a:spcPts val="1600"/>
              </a:spcBef>
              <a:spcAft>
                <a:spcPts val="0"/>
              </a:spcAft>
              <a:buNone/>
            </a:pPr>
            <a:r>
              <a:rPr lang="en" u="sng">
                <a:solidFill>
                  <a:schemeClr val="hlink"/>
                </a:solidFill>
                <a:hlinkClick r:id="rId6"/>
              </a:rPr>
              <a:t>https://support.google.com/a/answer/2537800?hl=en</a:t>
            </a:r>
            <a:endParaRPr/>
          </a:p>
          <a:p>
            <a:pPr marL="0" lvl="0" indent="0" algn="l" rtl="0">
              <a:spcBef>
                <a:spcPts val="1600"/>
              </a:spcBef>
              <a:spcAft>
                <a:spcPts val="0"/>
              </a:spcAft>
              <a:buNone/>
            </a:pPr>
            <a:r>
              <a:rPr lang="en" u="sng">
                <a:solidFill>
                  <a:schemeClr val="hlink"/>
                </a:solidFill>
                <a:hlinkClick r:id="rId7"/>
              </a:rPr>
              <a:t>https://support.google.com/accounts/answer/3466521?hl=en</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00" name="Google Shape;200;p30"/>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Viewing OAuth Apps - Azure AD</a:t>
            </a:r>
            <a:endParaRPr/>
          </a:p>
        </p:txBody>
      </p:sp>
      <p:sp>
        <p:nvSpPr>
          <p:cNvPr id="206" name="Google Shape;206;p31"/>
          <p:cNvSpPr txBox="1">
            <a:spLocks noGrp="1"/>
          </p:cNvSpPr>
          <p:nvPr>
            <p:ph type="body" idx="4294967295"/>
          </p:nvPr>
        </p:nvSpPr>
        <p:spPr>
          <a:xfrm>
            <a:off x="471900" y="786950"/>
            <a:ext cx="8222100" cy="384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https://portal.azure.com/#blade/Microsoft_AAD_IAM/StartboardApplicationsMenuBlade/AllApps/menuId/</a:t>
            </a:r>
            <a:endParaRPr/>
          </a:p>
          <a:p>
            <a:pPr marL="0" lvl="0" indent="0" algn="l" rtl="0">
              <a:spcBef>
                <a:spcPts val="1600"/>
              </a:spcBef>
              <a:spcAft>
                <a:spcPts val="0"/>
              </a:spcAft>
              <a:buNone/>
            </a:pPr>
            <a:r>
              <a:rPr lang="en" u="sng">
                <a:solidFill>
                  <a:schemeClr val="hlink"/>
                </a:solidFill>
                <a:hlinkClick r:id="rId4"/>
              </a:rPr>
              <a:t>https://portal.azure.com/#blade/Microsoft_AAD_IAM/StartboardApplicationsMenuBlade/Audit/menuId/</a:t>
            </a:r>
            <a:endParaRPr/>
          </a:p>
          <a:p>
            <a:pPr marL="0" lvl="0" indent="0" algn="l" rtl="0">
              <a:spcBef>
                <a:spcPts val="1600"/>
              </a:spcBef>
              <a:spcAft>
                <a:spcPts val="0"/>
              </a:spcAft>
              <a:buNone/>
            </a:pPr>
            <a:r>
              <a:rPr lang="en" u="sng">
                <a:solidFill>
                  <a:schemeClr val="hlink"/>
                </a:solidFill>
                <a:hlinkClick r:id="rId5"/>
              </a:rPr>
              <a:t>https://docs.microsoft.com/en-us/azure/active-directory/develop/quickstart-v1-remove-azure-ad-app</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07" name="Google Shape;207;p31"/>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Me</a:t>
            </a:r>
            <a:endParaRPr/>
          </a:p>
        </p:txBody>
      </p:sp>
      <p:sp>
        <p:nvSpPr>
          <p:cNvPr id="74" name="Google Shape;74;p14"/>
          <p:cNvSpPr txBox="1">
            <a:spLocks noGrp="1"/>
          </p:cNvSpPr>
          <p:nvPr>
            <p:ph type="body" idx="4294967295"/>
          </p:nvPr>
        </p:nvSpPr>
        <p:spPr>
          <a:xfrm>
            <a:off x="471900" y="1026450"/>
            <a:ext cx="8222100" cy="360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Technology Coordinator since 2013 at the Sioux Center CSD</a:t>
            </a:r>
            <a:endParaRPr/>
          </a:p>
          <a:p>
            <a:pPr marL="0" lvl="0" indent="0" algn="l" rtl="0">
              <a:spcBef>
                <a:spcPts val="1600"/>
              </a:spcBef>
              <a:spcAft>
                <a:spcPts val="0"/>
              </a:spcAft>
              <a:buNone/>
            </a:pPr>
            <a:r>
              <a:rPr lang="en"/>
              <a:t>Previously taught MS and HS math and computer courses</a:t>
            </a:r>
            <a:endParaRPr/>
          </a:p>
          <a:p>
            <a:pPr marL="0" lvl="0" indent="0" algn="l" rtl="0">
              <a:spcBef>
                <a:spcPts val="1600"/>
              </a:spcBef>
              <a:spcAft>
                <a:spcPts val="0"/>
              </a:spcAft>
              <a:buNone/>
            </a:pPr>
            <a:r>
              <a:rPr lang="en"/>
              <a:t>Previously worked as a DBA and MES Programmer</a:t>
            </a:r>
            <a:endParaRPr/>
          </a:p>
          <a:p>
            <a:pPr marL="0" lvl="0" indent="0" algn="l" rtl="0">
              <a:spcBef>
                <a:spcPts val="1600"/>
              </a:spcBef>
              <a:spcAft>
                <a:spcPts val="0"/>
              </a:spcAft>
              <a:buNone/>
            </a:pPr>
            <a:endParaRPr/>
          </a:p>
          <a:p>
            <a:pPr marL="0" lvl="0" indent="0" algn="l" rtl="0">
              <a:spcBef>
                <a:spcPts val="1600"/>
              </a:spcBef>
              <a:spcAft>
                <a:spcPts val="0"/>
              </a:spcAft>
              <a:buNone/>
            </a:pPr>
            <a:r>
              <a:rPr lang="en"/>
              <a:t>Contact Info:</a:t>
            </a:r>
            <a:endParaRPr/>
          </a:p>
          <a:p>
            <a:pPr marL="0" lvl="0" indent="0" algn="l" rtl="0">
              <a:spcBef>
                <a:spcPts val="1600"/>
              </a:spcBef>
              <a:spcAft>
                <a:spcPts val="0"/>
              </a:spcAft>
              <a:buNone/>
            </a:pPr>
            <a:r>
              <a:rPr lang="en" u="sng">
                <a:solidFill>
                  <a:schemeClr val="hlink"/>
                </a:solidFill>
                <a:hlinkClick r:id="rId3"/>
              </a:rPr>
              <a:t>brady.woudstra@scwarriors.org</a:t>
            </a:r>
            <a:endParaRPr/>
          </a:p>
          <a:p>
            <a:pPr marL="0" lvl="0" indent="0" algn="l" rtl="0">
              <a:spcBef>
                <a:spcPts val="1600"/>
              </a:spcBef>
              <a:spcAft>
                <a:spcPts val="1600"/>
              </a:spcAft>
              <a:buNone/>
            </a:pPr>
            <a:endParaRPr/>
          </a:p>
        </p:txBody>
      </p:sp>
      <p:sp>
        <p:nvSpPr>
          <p:cNvPr id="75" name="Google Shape;75;p14"/>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Blocking Extensions &amp; OAuth in G-Suite</a:t>
            </a:r>
            <a:endParaRPr/>
          </a:p>
        </p:txBody>
      </p:sp>
      <p:sp>
        <p:nvSpPr>
          <p:cNvPr id="213" name="Google Shape;213;p32"/>
          <p:cNvSpPr txBox="1">
            <a:spLocks noGrp="1"/>
          </p:cNvSpPr>
          <p:nvPr>
            <p:ph type="body" idx="4294967295"/>
          </p:nvPr>
        </p:nvSpPr>
        <p:spPr>
          <a:xfrm>
            <a:off x="311700" y="1152475"/>
            <a:ext cx="4923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Chrome for Enterprise ADMX Packages</a:t>
            </a:r>
            <a:endParaRPr/>
          </a:p>
          <a:p>
            <a:pPr marL="0" lvl="0" indent="0" algn="l" rtl="0">
              <a:spcBef>
                <a:spcPts val="1600"/>
              </a:spcBef>
              <a:spcAft>
                <a:spcPts val="0"/>
              </a:spcAft>
              <a:buNone/>
            </a:pPr>
            <a:r>
              <a:rPr lang="en"/>
              <a:t>	Also available for macOS &amp; Linux</a:t>
            </a:r>
            <a:endParaRPr/>
          </a:p>
          <a:p>
            <a:pPr marL="0" lvl="0" indent="0" algn="l" rtl="0">
              <a:spcBef>
                <a:spcPts val="1600"/>
              </a:spcBef>
              <a:spcAft>
                <a:spcPts val="0"/>
              </a:spcAft>
              <a:buNone/>
            </a:pPr>
            <a:r>
              <a:rPr lang="en"/>
              <a:t>Admin Console</a:t>
            </a:r>
            <a:endParaRPr/>
          </a:p>
          <a:p>
            <a:pPr marL="0" lvl="0" indent="0" algn="l" rtl="0">
              <a:spcBef>
                <a:spcPts val="1600"/>
              </a:spcBef>
              <a:spcAft>
                <a:spcPts val="0"/>
              </a:spcAft>
              <a:buNone/>
            </a:pPr>
            <a:r>
              <a:rPr lang="en"/>
              <a:t>	</a:t>
            </a:r>
            <a:r>
              <a:rPr lang="en" u="sng">
                <a:solidFill>
                  <a:schemeClr val="hlink"/>
                </a:solidFill>
                <a:hlinkClick r:id="rId4"/>
              </a:rPr>
              <a:t>Extensions</a:t>
            </a:r>
            <a:endParaRPr/>
          </a:p>
          <a:p>
            <a:pPr marL="0" lvl="0" indent="0" algn="l" rtl="0">
              <a:spcBef>
                <a:spcPts val="1600"/>
              </a:spcBef>
              <a:spcAft>
                <a:spcPts val="0"/>
              </a:spcAft>
              <a:buNone/>
            </a:pPr>
            <a:r>
              <a:rPr lang="en"/>
              <a:t>	</a:t>
            </a:r>
            <a:r>
              <a:rPr lang="en" u="sng">
                <a:solidFill>
                  <a:schemeClr val="hlink"/>
                </a:solidFill>
                <a:hlinkClick r:id="rId5"/>
              </a:rPr>
              <a:t>API Access</a:t>
            </a:r>
            <a:r>
              <a:rPr lang="en"/>
              <a:t> - </a:t>
            </a:r>
            <a:r>
              <a:rPr lang="en" u="sng">
                <a:solidFill>
                  <a:schemeClr val="hlink"/>
                </a:solidFill>
                <a:hlinkClick r:id="rId6"/>
              </a:rPr>
              <a:t>KB Article</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	</a:t>
            </a:r>
            <a:endParaRPr/>
          </a:p>
        </p:txBody>
      </p:sp>
      <p:pic>
        <p:nvPicPr>
          <p:cNvPr id="214" name="Google Shape;214;p32"/>
          <p:cNvPicPr preferRelativeResize="0"/>
          <p:nvPr/>
        </p:nvPicPr>
        <p:blipFill>
          <a:blip r:embed="rId7">
            <a:alphaModFix/>
          </a:blip>
          <a:stretch>
            <a:fillRect/>
          </a:stretch>
        </p:blipFill>
        <p:spPr>
          <a:xfrm>
            <a:off x="5352037" y="1094698"/>
            <a:ext cx="3160788" cy="3911475"/>
          </a:xfrm>
          <a:prstGeom prst="rect">
            <a:avLst/>
          </a:prstGeom>
          <a:noFill/>
          <a:ln>
            <a:noFill/>
          </a:ln>
        </p:spPr>
      </p:pic>
      <p:sp>
        <p:nvSpPr>
          <p:cNvPr id="215" name="Google Shape;215;p32"/>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3"/>
          <p:cNvPicPr preferRelativeResize="0"/>
          <p:nvPr/>
        </p:nvPicPr>
        <p:blipFill>
          <a:blip r:embed="rId3">
            <a:alphaModFix/>
          </a:blip>
          <a:stretch>
            <a:fillRect/>
          </a:stretch>
        </p:blipFill>
        <p:spPr>
          <a:xfrm>
            <a:off x="1668574" y="472825"/>
            <a:ext cx="5806874" cy="3916250"/>
          </a:xfrm>
          <a:prstGeom prst="rect">
            <a:avLst/>
          </a:prstGeom>
          <a:noFill/>
          <a:ln>
            <a:noFill/>
          </a:ln>
        </p:spPr>
      </p:pic>
      <p:sp>
        <p:nvSpPr>
          <p:cNvPr id="221" name="Google Shape;221;p33"/>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Examples</a:t>
            </a:r>
            <a:endParaRPr/>
          </a:p>
        </p:txBody>
      </p:sp>
      <p:sp>
        <p:nvSpPr>
          <p:cNvPr id="227" name="Google Shape;227;p34"/>
          <p:cNvSpPr txBox="1">
            <a:spLocks noGrp="1"/>
          </p:cNvSpPr>
          <p:nvPr>
            <p:ph type="body" idx="4294967295"/>
          </p:nvPr>
        </p:nvSpPr>
        <p:spPr>
          <a:xfrm>
            <a:off x="471900" y="983675"/>
            <a:ext cx="8222100" cy="364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Bark for Schools - </a:t>
            </a:r>
            <a:r>
              <a:rPr lang="en" u="sng" dirty="0">
                <a:solidFill>
                  <a:schemeClr val="hlink"/>
                </a:solidFill>
                <a:hlinkClick r:id="rId3"/>
              </a:rPr>
              <a:t>https://www.bark.us/</a:t>
            </a:r>
            <a:endParaRPr dirty="0"/>
          </a:p>
          <a:p>
            <a:pPr marL="0" lvl="0" indent="0" algn="l" rtl="0">
              <a:spcBef>
                <a:spcPts val="1600"/>
              </a:spcBef>
              <a:spcAft>
                <a:spcPts val="0"/>
              </a:spcAft>
              <a:buNone/>
            </a:pPr>
            <a:r>
              <a:rPr lang="en" dirty="0"/>
              <a:t>IXL - </a:t>
            </a:r>
            <a:r>
              <a:rPr lang="en" u="sng" dirty="0">
                <a:solidFill>
                  <a:schemeClr val="hlink"/>
                </a:solidFill>
                <a:hlinkClick r:id="rId4"/>
              </a:rPr>
              <a:t>www.ixl.com</a:t>
            </a:r>
            <a:endParaRPr dirty="0"/>
          </a:p>
          <a:p>
            <a:pPr marL="0" lvl="0" indent="0" algn="l" rtl="0">
              <a:spcBef>
                <a:spcPts val="1600"/>
              </a:spcBef>
              <a:spcAft>
                <a:spcPts val="0"/>
              </a:spcAft>
              <a:buNone/>
            </a:pPr>
            <a:r>
              <a:rPr lang="en" dirty="0"/>
              <a:t>Assistant Devices - Alexa (Echo), Google Home, Siri, etc.</a:t>
            </a:r>
            <a:endParaRPr dirty="0"/>
          </a:p>
        </p:txBody>
      </p:sp>
      <p:sp>
        <p:nvSpPr>
          <p:cNvPr id="228" name="Google Shape;228;p34"/>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Recommendation A - Ain’t Nobody Got Time for That</a:t>
            </a:r>
            <a:endParaRPr/>
          </a:p>
        </p:txBody>
      </p:sp>
      <p:sp>
        <p:nvSpPr>
          <p:cNvPr id="234" name="Google Shape;234;p35"/>
          <p:cNvSpPr txBox="1">
            <a:spLocks noGrp="1"/>
          </p:cNvSpPr>
          <p:nvPr>
            <p:ph type="body" idx="4294967295"/>
          </p:nvPr>
        </p:nvSpPr>
        <p:spPr>
          <a:xfrm>
            <a:off x="311700" y="3038800"/>
            <a:ext cx="8520600" cy="16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#0 - Create a process for new software requests! Tech, Curriculum Director, Principal…</a:t>
            </a:r>
            <a:endParaRPr/>
          </a:p>
          <a:p>
            <a:pPr marL="0" lvl="0" indent="0" algn="l" rtl="0">
              <a:spcBef>
                <a:spcPts val="1600"/>
              </a:spcBef>
              <a:spcAft>
                <a:spcPts val="0"/>
              </a:spcAft>
              <a:buNone/>
            </a:pPr>
            <a:r>
              <a:rPr lang="en"/>
              <a:t>#1 - If it involves student data, is it connected to a privacy pledge?</a:t>
            </a:r>
            <a:endParaRPr/>
          </a:p>
          <a:p>
            <a:pPr marL="0" lvl="0" indent="0" algn="l" rtl="0">
              <a:spcBef>
                <a:spcPts val="1600"/>
              </a:spcBef>
              <a:spcAft>
                <a:spcPts val="0"/>
              </a:spcAft>
              <a:buNone/>
            </a:pPr>
            <a:r>
              <a:rPr lang="en"/>
              <a:t>#2 - Get parental approval</a:t>
            </a:r>
            <a:endParaRPr/>
          </a:p>
          <a:p>
            <a:pPr marL="0" lvl="0" indent="0" algn="l" rtl="0">
              <a:spcBef>
                <a:spcPts val="1600"/>
              </a:spcBef>
              <a:spcAft>
                <a:spcPts val="1600"/>
              </a:spcAft>
              <a:buNone/>
            </a:pPr>
            <a:endParaRPr/>
          </a:p>
        </p:txBody>
      </p:sp>
      <p:pic>
        <p:nvPicPr>
          <p:cNvPr id="235" name="Google Shape;235;p35" descr=" " title="Sweet Brown on apartment fire: &quot;Ain't Nobody Got Time for That!&quot;">
            <a:hlinkClick r:id="rId3"/>
          </p:cNvPr>
          <p:cNvPicPr preferRelativeResize="0"/>
          <p:nvPr/>
        </p:nvPicPr>
        <p:blipFill>
          <a:blip r:embed="rId4">
            <a:alphaModFix/>
          </a:blip>
          <a:stretch>
            <a:fillRect/>
          </a:stretch>
        </p:blipFill>
        <p:spPr>
          <a:xfrm>
            <a:off x="3172662" y="779425"/>
            <a:ext cx="2798666" cy="209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Recommendation B</a:t>
            </a:r>
            <a:endParaRPr/>
          </a:p>
        </p:txBody>
      </p:sp>
      <p:sp>
        <p:nvSpPr>
          <p:cNvPr id="241" name="Google Shape;241;p36"/>
          <p:cNvSpPr txBox="1">
            <a:spLocks noGrp="1"/>
          </p:cNvSpPr>
          <p:nvPr>
            <p:ph type="body" idx="4294967295"/>
          </p:nvPr>
        </p:nvSpPr>
        <p:spPr>
          <a:xfrm>
            <a:off x="471900" y="983675"/>
            <a:ext cx="8222100" cy="364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#0 - Create a process for new software requests! Tech, Curriculum Director, Principal…</a:t>
            </a:r>
            <a:endParaRPr/>
          </a:p>
          <a:p>
            <a:pPr marL="0" lvl="0" indent="0" algn="l" rtl="0">
              <a:spcBef>
                <a:spcPts val="1600"/>
              </a:spcBef>
              <a:spcAft>
                <a:spcPts val="0"/>
              </a:spcAft>
              <a:buNone/>
            </a:pPr>
            <a:r>
              <a:rPr lang="en"/>
              <a:t>#1 - Assign SOMEONE to read EULA &amp; ToS and approve all new software.</a:t>
            </a:r>
            <a:endParaRPr/>
          </a:p>
          <a:p>
            <a:pPr marL="0" lvl="0" indent="0" algn="l" rtl="0">
              <a:spcBef>
                <a:spcPts val="1600"/>
              </a:spcBef>
              <a:spcAft>
                <a:spcPts val="0"/>
              </a:spcAft>
              <a:buNone/>
            </a:pPr>
            <a:r>
              <a:rPr lang="en"/>
              <a:t>#2 - Only enter first names into non-OAuth enabled sites that require usernames and passwords</a:t>
            </a:r>
            <a:endParaRPr/>
          </a:p>
          <a:p>
            <a:pPr marL="0" lvl="0" indent="0" algn="l" rtl="0">
              <a:spcBef>
                <a:spcPts val="1600"/>
              </a:spcBef>
              <a:spcAft>
                <a:spcPts val="1600"/>
              </a:spcAft>
              <a:buNone/>
            </a:pPr>
            <a:r>
              <a:rPr lang="en"/>
              <a:t>#3 - Get parent approval.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Recommendation C</a:t>
            </a:r>
            <a:endParaRPr/>
          </a:p>
        </p:txBody>
      </p:sp>
      <p:sp>
        <p:nvSpPr>
          <p:cNvPr id="247" name="Google Shape;247;p37"/>
          <p:cNvSpPr txBox="1">
            <a:spLocks noGrp="1"/>
          </p:cNvSpPr>
          <p:nvPr>
            <p:ph type="body" idx="4294967295"/>
          </p:nvPr>
        </p:nvSpPr>
        <p:spPr>
          <a:xfrm>
            <a:off x="471900" y="983675"/>
            <a:ext cx="8222100" cy="364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#0 - Create a process! Requests go Tech, Curriculum Director, Principal...</a:t>
            </a:r>
            <a:endParaRPr/>
          </a:p>
          <a:p>
            <a:pPr marL="0" lvl="0" indent="0" algn="l" rtl="0">
              <a:spcBef>
                <a:spcPts val="1600"/>
              </a:spcBef>
              <a:spcAft>
                <a:spcPts val="0"/>
              </a:spcAft>
              <a:buClr>
                <a:srgbClr val="000000"/>
              </a:buClr>
              <a:buSzPts val="1100"/>
              <a:buFont typeface="Arial"/>
              <a:buNone/>
            </a:pPr>
            <a:r>
              <a:rPr lang="en"/>
              <a:t>#1 - Have multiple people read EULA &amp; ToS (possibly your school lawyer).</a:t>
            </a:r>
            <a:endParaRPr/>
          </a:p>
          <a:p>
            <a:pPr marL="0" lvl="0" indent="0" algn="l" rtl="0">
              <a:spcBef>
                <a:spcPts val="1600"/>
              </a:spcBef>
              <a:spcAft>
                <a:spcPts val="0"/>
              </a:spcAft>
              <a:buClr>
                <a:srgbClr val="000000"/>
              </a:buClr>
              <a:buSzPts val="1100"/>
              <a:buFont typeface="Arial"/>
              <a:buNone/>
            </a:pPr>
            <a:r>
              <a:rPr lang="en"/>
              <a:t>#2 - Confirm what information about a student is collected (assume it will be shared or sold).</a:t>
            </a:r>
            <a:endParaRPr/>
          </a:p>
          <a:p>
            <a:pPr marL="0" lvl="0" indent="0" algn="l" rtl="0">
              <a:spcBef>
                <a:spcPts val="1600"/>
              </a:spcBef>
              <a:spcAft>
                <a:spcPts val="0"/>
              </a:spcAft>
              <a:buClr>
                <a:srgbClr val="000000"/>
              </a:buClr>
              <a:buSzPts val="1100"/>
              <a:buFont typeface="Arial"/>
              <a:buNone/>
            </a:pPr>
            <a:r>
              <a:rPr lang="en"/>
              <a:t>#3 - Get parental approval.</a:t>
            </a:r>
            <a:endParaRPr/>
          </a:p>
          <a:p>
            <a:pPr marL="0" lvl="0" indent="0" algn="l" rtl="0">
              <a:spcBef>
                <a:spcPts val="16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Recommendation C - Continued</a:t>
            </a:r>
            <a:endParaRPr/>
          </a:p>
        </p:txBody>
      </p:sp>
      <p:sp>
        <p:nvSpPr>
          <p:cNvPr id="253" name="Google Shape;253;p38"/>
          <p:cNvSpPr txBox="1">
            <a:spLocks noGrp="1"/>
          </p:cNvSpPr>
          <p:nvPr>
            <p:ph type="body" idx="4294967295"/>
          </p:nvPr>
        </p:nvSpPr>
        <p:spPr>
          <a:xfrm>
            <a:off x="471900" y="983675"/>
            <a:ext cx="8222100" cy="364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 Student accounts should only contain First Name and Last Initial along with a Graduation Year or Birth Year or another random number. bradyw293@example.com</a:t>
            </a:r>
            <a:endParaRPr/>
          </a:p>
          <a:p>
            <a:pPr marL="0" lvl="0" indent="0" algn="l" rtl="0">
              <a:spcBef>
                <a:spcPts val="1600"/>
              </a:spcBef>
              <a:spcAft>
                <a:spcPts val="0"/>
              </a:spcAft>
              <a:buNone/>
            </a:pPr>
            <a:r>
              <a:rPr lang="en"/>
              <a:t>#5 - Only enter first names into non-OAuth enabled sites that require usernames and passwords.</a:t>
            </a:r>
            <a:endParaRPr/>
          </a:p>
          <a:p>
            <a:pPr marL="0" lvl="0" indent="0" algn="l" rtl="0">
              <a:spcBef>
                <a:spcPts val="1600"/>
              </a:spcBef>
              <a:spcAft>
                <a:spcPts val="0"/>
              </a:spcAft>
              <a:buNone/>
            </a:pPr>
            <a:r>
              <a:rPr lang="en"/>
              <a:t>#6 - Differentiate between tools that require a log on and tools that don’t.</a:t>
            </a:r>
            <a:endParaRPr/>
          </a:p>
          <a:p>
            <a:pPr marL="0" lvl="0" indent="0" algn="l" rtl="0">
              <a:spcBef>
                <a:spcPts val="1600"/>
              </a:spcBef>
              <a:spcAft>
                <a:spcPts val="1600"/>
              </a:spcAft>
              <a:buNone/>
            </a:pPr>
            <a:r>
              <a:rPr lang="en"/>
              <a:t>#7 - Free isn’t free. If it’s worth using, it’s worth paying for.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57"/>
        <p:cNvGrpSpPr/>
        <p:nvPr/>
      </p:nvGrpSpPr>
      <p:grpSpPr>
        <a:xfrm>
          <a:off x="0" y="0"/>
          <a:ext cx="0" cy="0"/>
          <a:chOff x="0" y="0"/>
          <a:chExt cx="0" cy="0"/>
        </a:xfrm>
      </p:grpSpPr>
      <p:pic>
        <p:nvPicPr>
          <p:cNvPr id="258" name="Google Shape;258;p39"/>
          <p:cNvPicPr preferRelativeResize="0"/>
          <p:nvPr/>
        </p:nvPicPr>
        <p:blipFill>
          <a:blip r:embed="rId3">
            <a:alphaModFix/>
          </a:blip>
          <a:stretch>
            <a:fillRect/>
          </a:stretch>
        </p:blipFill>
        <p:spPr>
          <a:xfrm>
            <a:off x="2770949" y="205326"/>
            <a:ext cx="3602100" cy="421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Sioux Center CSD</a:t>
            </a:r>
            <a:endParaRPr/>
          </a:p>
        </p:txBody>
      </p:sp>
      <p:sp>
        <p:nvSpPr>
          <p:cNvPr id="81" name="Google Shape;81;p15"/>
          <p:cNvSpPr txBox="1">
            <a:spLocks noGrp="1"/>
          </p:cNvSpPr>
          <p:nvPr>
            <p:ph type="body" idx="4294967295"/>
          </p:nvPr>
        </p:nvSpPr>
        <p:spPr>
          <a:xfrm>
            <a:off x="471900" y="1026450"/>
            <a:ext cx="8222100" cy="360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1400 students</a:t>
            </a:r>
            <a:endParaRPr/>
          </a:p>
          <a:p>
            <a:pPr marL="0" lvl="0" indent="0" algn="l" rtl="0">
              <a:spcBef>
                <a:spcPts val="1600"/>
              </a:spcBef>
              <a:spcAft>
                <a:spcPts val="0"/>
              </a:spcAft>
              <a:buNone/>
            </a:pPr>
            <a:r>
              <a:rPr lang="en"/>
              <a:t>3 Tech Staff</a:t>
            </a:r>
            <a:endParaRPr/>
          </a:p>
          <a:p>
            <a:pPr marL="0" lvl="0" indent="0" algn="l" rtl="0">
              <a:spcBef>
                <a:spcPts val="1600"/>
              </a:spcBef>
              <a:spcAft>
                <a:spcPts val="0"/>
              </a:spcAft>
              <a:buNone/>
            </a:pPr>
            <a:r>
              <a:rPr lang="en"/>
              <a:t>Averaging 50 new students per year for the last 5 years</a:t>
            </a:r>
            <a:endParaRPr/>
          </a:p>
          <a:p>
            <a:pPr marL="0" lvl="0" indent="0" algn="l" rtl="0">
              <a:spcBef>
                <a:spcPts val="1600"/>
              </a:spcBef>
              <a:spcAft>
                <a:spcPts val="0"/>
              </a:spcAft>
              <a:buNone/>
            </a:pPr>
            <a:r>
              <a:rPr lang="en"/>
              <a:t>1:1 with Chromebooks - TK-8th Grade, 10-12th Grade</a:t>
            </a:r>
            <a:endParaRPr/>
          </a:p>
          <a:p>
            <a:pPr marL="0" lvl="0" indent="0" algn="l" rtl="0">
              <a:spcBef>
                <a:spcPts val="1600"/>
              </a:spcBef>
              <a:spcAft>
                <a:spcPts val="0"/>
              </a:spcAft>
              <a:buNone/>
            </a:pPr>
            <a:r>
              <a:rPr lang="en"/>
              <a:t>1:1 with PCs - 9th Grade</a:t>
            </a:r>
            <a:endParaRPr/>
          </a:p>
          <a:p>
            <a:pPr marL="0" lvl="0" indent="0" algn="l" rtl="0">
              <a:spcBef>
                <a:spcPts val="1600"/>
              </a:spcBef>
              <a:spcAft>
                <a:spcPts val="0"/>
              </a:spcAft>
              <a:buNone/>
            </a:pPr>
            <a:r>
              <a:rPr lang="en"/>
              <a:t>Just passed a bond for a new High School opening in Summer 2021</a:t>
            </a:r>
            <a:endParaRPr/>
          </a:p>
          <a:p>
            <a:pPr marL="0" lvl="0" indent="0" algn="l" rtl="0">
              <a:spcBef>
                <a:spcPts val="1600"/>
              </a:spcBef>
              <a:spcAft>
                <a:spcPts val="1600"/>
              </a:spcAft>
              <a:buNone/>
            </a:pPr>
            <a:endParaRPr/>
          </a:p>
        </p:txBody>
      </p:sp>
      <p:sp>
        <p:nvSpPr>
          <p:cNvPr id="82" name="Google Shape;82;p15"/>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Agenda</a:t>
            </a:r>
            <a:endParaRPr/>
          </a:p>
        </p:txBody>
      </p:sp>
      <p:sp>
        <p:nvSpPr>
          <p:cNvPr id="88" name="Google Shape;88;p16"/>
          <p:cNvSpPr txBox="1">
            <a:spLocks noGrp="1"/>
          </p:cNvSpPr>
          <p:nvPr>
            <p:ph type="body" idx="4294967295"/>
          </p:nvPr>
        </p:nvSpPr>
        <p:spPr>
          <a:xfrm>
            <a:off x="471900" y="1026450"/>
            <a:ext cx="8222100" cy="360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should we care about student data privacy?</a:t>
            </a:r>
            <a:endParaRPr/>
          </a:p>
          <a:p>
            <a:pPr marL="0" lvl="0" indent="0" algn="l" rtl="0">
              <a:spcBef>
                <a:spcPts val="1600"/>
              </a:spcBef>
              <a:spcAft>
                <a:spcPts val="0"/>
              </a:spcAft>
              <a:buNone/>
            </a:pPr>
            <a:r>
              <a:rPr lang="en"/>
              <a:t>Privacy Pledges</a:t>
            </a:r>
            <a:endParaRPr/>
          </a:p>
          <a:p>
            <a:pPr marL="0" lvl="0" indent="0" algn="l" rtl="0">
              <a:spcBef>
                <a:spcPts val="1600"/>
              </a:spcBef>
              <a:spcAft>
                <a:spcPts val="0"/>
              </a:spcAft>
              <a:buNone/>
            </a:pPr>
            <a:r>
              <a:rPr lang="en"/>
              <a:t>Data Loss Exposure Types</a:t>
            </a:r>
            <a:endParaRPr/>
          </a:p>
          <a:p>
            <a:pPr marL="0" lvl="0" indent="0" algn="l" rtl="0">
              <a:spcBef>
                <a:spcPts val="1600"/>
              </a:spcBef>
              <a:spcAft>
                <a:spcPts val="0"/>
              </a:spcAft>
              <a:buNone/>
            </a:pPr>
            <a:r>
              <a:rPr lang="en"/>
              <a:t>Apps Using School Credentials</a:t>
            </a:r>
            <a:endParaRPr/>
          </a:p>
          <a:p>
            <a:pPr marL="0" lvl="0" indent="0" algn="l" rtl="0">
              <a:spcBef>
                <a:spcPts val="1600"/>
              </a:spcBef>
              <a:spcAft>
                <a:spcPts val="0"/>
              </a:spcAft>
              <a:buNone/>
            </a:pPr>
            <a:r>
              <a:rPr lang="en"/>
              <a:t>Reports from G-Suite and Azure AD</a:t>
            </a:r>
            <a:endParaRPr/>
          </a:p>
          <a:p>
            <a:pPr marL="0" lvl="0" indent="0" algn="l" rtl="0">
              <a:spcBef>
                <a:spcPts val="1600"/>
              </a:spcBef>
              <a:spcAft>
                <a:spcPts val="0"/>
              </a:spcAft>
              <a:buNone/>
            </a:pPr>
            <a:r>
              <a:rPr lang="en"/>
              <a:t>Helpful Tools</a:t>
            </a:r>
            <a:endParaRPr/>
          </a:p>
          <a:p>
            <a:pPr marL="0" lvl="0" indent="0" algn="l" rtl="0">
              <a:spcBef>
                <a:spcPts val="1600"/>
              </a:spcBef>
              <a:spcAft>
                <a:spcPts val="1600"/>
              </a:spcAft>
              <a:buNone/>
            </a:pPr>
            <a:endParaRPr/>
          </a:p>
        </p:txBody>
      </p:sp>
      <p:sp>
        <p:nvSpPr>
          <p:cNvPr id="89" name="Google Shape;89;p16"/>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17"/>
          <p:cNvPicPr preferRelativeResize="0"/>
          <p:nvPr/>
        </p:nvPicPr>
        <p:blipFill>
          <a:blip r:embed="rId3">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Wild Wild West for Apps and Privacy</a:t>
            </a:r>
            <a:endParaRPr/>
          </a:p>
        </p:txBody>
      </p:sp>
      <p:sp>
        <p:nvSpPr>
          <p:cNvPr id="101" name="Google Shape;101;p18"/>
          <p:cNvSpPr txBox="1">
            <a:spLocks noGrp="1"/>
          </p:cNvSpPr>
          <p:nvPr>
            <p:ph type="body" idx="4294967295"/>
          </p:nvPr>
        </p:nvSpPr>
        <p:spPr>
          <a:xfrm>
            <a:off x="471900" y="1026450"/>
            <a:ext cx="8222100" cy="360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we get ahead of the curve?</a:t>
            </a:r>
            <a:endParaRPr/>
          </a:p>
          <a:p>
            <a:pPr marL="0" lvl="0" indent="0" algn="l" rtl="0">
              <a:spcBef>
                <a:spcPts val="1600"/>
              </a:spcBef>
              <a:spcAft>
                <a:spcPts val="0"/>
              </a:spcAft>
              <a:buNone/>
            </a:pPr>
            <a:r>
              <a:rPr lang="en"/>
              <a:t>Should be care?</a:t>
            </a:r>
            <a:endParaRPr/>
          </a:p>
          <a:p>
            <a:pPr marL="0" lvl="0" indent="0" algn="l" rtl="0">
              <a:spcBef>
                <a:spcPts val="1600"/>
              </a:spcBef>
              <a:spcAft>
                <a:spcPts val="0"/>
              </a:spcAft>
              <a:buNone/>
            </a:pPr>
            <a:r>
              <a:rPr lang="en"/>
              <a:t>What does FERPA or PPRA say?</a:t>
            </a:r>
            <a:endParaRPr/>
          </a:p>
          <a:p>
            <a:pPr marL="0" lvl="0" indent="0" algn="l" rtl="0">
              <a:spcBef>
                <a:spcPts val="1600"/>
              </a:spcBef>
              <a:spcAft>
                <a:spcPts val="1600"/>
              </a:spcAft>
              <a:buNone/>
            </a:pPr>
            <a:r>
              <a:rPr lang="en"/>
              <a:t>What does COPPA say?</a:t>
            </a:r>
            <a:endParaRPr/>
          </a:p>
        </p:txBody>
      </p:sp>
      <p:sp>
        <p:nvSpPr>
          <p:cNvPr id="102" name="Google Shape;102;p18"/>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are the risks?</a:t>
            </a:r>
            <a:endParaRPr/>
          </a:p>
        </p:txBody>
      </p:sp>
      <p:sp>
        <p:nvSpPr>
          <p:cNvPr id="108" name="Google Shape;108;p19"/>
          <p:cNvSpPr txBox="1">
            <a:spLocks noGrp="1"/>
          </p:cNvSpPr>
          <p:nvPr>
            <p:ph type="body" idx="4294967295"/>
          </p:nvPr>
        </p:nvSpPr>
        <p:spPr>
          <a:xfrm>
            <a:off x="471900" y="1035000"/>
            <a:ext cx="8222100" cy="359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FTC</a:t>
            </a:r>
            <a:r>
              <a:rPr lang="en"/>
              <a:t>: “Many school forms require personal and, sometimes, sensitive information. Find out how your child’s information is collected, used, stored, and thrown away. Your child’s personal information is protected by law. Asking schools and other organizations to safeguard your child’s information can help minimize your child’s risk of identity theft.”</a:t>
            </a:r>
            <a:endParaRPr/>
          </a:p>
          <a:p>
            <a:pPr marL="0" lvl="0" indent="0" algn="l" rtl="0">
              <a:spcBef>
                <a:spcPts val="1600"/>
              </a:spcBef>
              <a:spcAft>
                <a:spcPts val="0"/>
              </a:spcAft>
              <a:buNone/>
            </a:pPr>
            <a:r>
              <a:rPr lang="en" u="sng">
                <a:solidFill>
                  <a:schemeClr val="hlink"/>
                </a:solidFill>
                <a:hlinkClick r:id="rId4"/>
              </a:rPr>
              <a:t>FERPA</a:t>
            </a:r>
            <a:r>
              <a:rPr lang="en"/>
              <a:t>: Parent’s have a right to opt-out of 3rd party sharing that isn’t ‘Directory’ information.</a:t>
            </a:r>
            <a:endParaRPr/>
          </a:p>
          <a:p>
            <a:pPr marL="0" lvl="0" indent="0" algn="l" rtl="0">
              <a:spcBef>
                <a:spcPts val="1600"/>
              </a:spcBef>
              <a:spcAft>
                <a:spcPts val="1600"/>
              </a:spcAft>
              <a:buNone/>
            </a:pPr>
            <a:r>
              <a:rPr lang="en" u="sng">
                <a:solidFill>
                  <a:schemeClr val="hlink"/>
                </a:solidFill>
                <a:hlinkClick r:id="rId5"/>
              </a:rPr>
              <a:t>Javelin Research</a:t>
            </a:r>
            <a:r>
              <a:rPr lang="en"/>
              <a:t>: More than 1 million minors were victims of identity theft in 2017.</a:t>
            </a:r>
            <a:endParaRPr sz="1500">
              <a:highlight>
                <a:srgbClr val="FFFFFF"/>
              </a:highlight>
            </a:endParaRPr>
          </a:p>
        </p:txBody>
      </p:sp>
      <p:sp>
        <p:nvSpPr>
          <p:cNvPr id="109" name="Google Shape;109;p19"/>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are the risks?</a:t>
            </a:r>
            <a:endParaRPr/>
          </a:p>
        </p:txBody>
      </p:sp>
      <p:sp>
        <p:nvSpPr>
          <p:cNvPr id="115" name="Google Shape;115;p20"/>
          <p:cNvSpPr txBox="1">
            <a:spLocks noGrp="1"/>
          </p:cNvSpPr>
          <p:nvPr>
            <p:ph type="body" idx="4294967295"/>
          </p:nvPr>
        </p:nvSpPr>
        <p:spPr>
          <a:xfrm>
            <a:off x="471900" y="1035000"/>
            <a:ext cx="8222100" cy="359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 Theft of our Students &amp; Families</a:t>
            </a:r>
            <a:endParaRPr/>
          </a:p>
          <a:p>
            <a:pPr marL="0" lvl="0" indent="0" algn="l" rtl="0">
              <a:spcBef>
                <a:spcPts val="1600"/>
              </a:spcBef>
              <a:spcAft>
                <a:spcPts val="0"/>
              </a:spcAft>
              <a:buNone/>
            </a:pPr>
            <a:r>
              <a:rPr lang="en"/>
              <a:t>Personally Identifiable Data</a:t>
            </a:r>
            <a:endParaRPr/>
          </a:p>
          <a:p>
            <a:pPr marL="0" lvl="0" indent="0" algn="l" rtl="0">
              <a:spcBef>
                <a:spcPts val="1600"/>
              </a:spcBef>
              <a:spcAft>
                <a:spcPts val="0"/>
              </a:spcAft>
              <a:buNone/>
            </a:pPr>
            <a:r>
              <a:rPr lang="en"/>
              <a:t>Academic Data</a:t>
            </a:r>
            <a:endParaRPr/>
          </a:p>
          <a:p>
            <a:pPr marL="0" lvl="0" indent="0" algn="l" rtl="0">
              <a:spcBef>
                <a:spcPts val="1600"/>
              </a:spcBef>
              <a:spcAft>
                <a:spcPts val="0"/>
              </a:spcAft>
              <a:buNone/>
            </a:pPr>
            <a:r>
              <a:rPr lang="en"/>
              <a:t>Health Data</a:t>
            </a:r>
            <a:endParaRPr/>
          </a:p>
          <a:p>
            <a:pPr marL="0" lvl="0" indent="0" algn="l" rtl="0">
              <a:spcBef>
                <a:spcPts val="1600"/>
              </a:spcBef>
              <a:spcAft>
                <a:spcPts val="1600"/>
              </a:spcAft>
              <a:buNone/>
            </a:pPr>
            <a:r>
              <a:rPr lang="en"/>
              <a:t>Ads and Usage Tracking (Longitudinal Data)</a:t>
            </a:r>
            <a:endParaRPr/>
          </a:p>
        </p:txBody>
      </p:sp>
      <p:sp>
        <p:nvSpPr>
          <p:cNvPr id="116" name="Google Shape;116;p20"/>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 and Examples</a:t>
            </a:r>
            <a:endParaRPr/>
          </a:p>
        </p:txBody>
      </p:sp>
      <p:sp>
        <p:nvSpPr>
          <p:cNvPr id="122" name="Google Shape;122;p21"/>
          <p:cNvSpPr txBox="1">
            <a:spLocks noGrp="1"/>
          </p:cNvSpPr>
          <p:nvPr>
            <p:ph type="body" idx="4294967295"/>
          </p:nvPr>
        </p:nvSpPr>
        <p:spPr>
          <a:xfrm>
            <a:off x="471900" y="1035000"/>
            <a:ext cx="8222100" cy="359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Common Sense Media Report</a:t>
            </a:r>
            <a:endParaRPr/>
          </a:p>
          <a:p>
            <a:pPr marL="0" lvl="0" indent="0" algn="l" rtl="0">
              <a:spcBef>
                <a:spcPts val="1600"/>
              </a:spcBef>
              <a:spcAft>
                <a:spcPts val="0"/>
              </a:spcAft>
              <a:buNone/>
            </a:pPr>
            <a:r>
              <a:rPr lang="en" u="sng">
                <a:solidFill>
                  <a:schemeClr val="hlink"/>
                </a:solidFill>
                <a:hlinkClick r:id="rId4"/>
              </a:rPr>
              <a:t>College Board Data</a:t>
            </a:r>
            <a:r>
              <a:rPr lang="en"/>
              <a:t> - $0.45/name</a:t>
            </a:r>
            <a:endParaRPr/>
          </a:p>
          <a:p>
            <a:pPr marL="0" lvl="0" indent="0" algn="l" rtl="0">
              <a:spcBef>
                <a:spcPts val="1600"/>
              </a:spcBef>
              <a:spcAft>
                <a:spcPts val="0"/>
              </a:spcAft>
              <a:buNone/>
            </a:pPr>
            <a:r>
              <a:rPr lang="en" u="sng">
                <a:solidFill>
                  <a:schemeClr val="hlink"/>
                </a:solidFill>
                <a:hlinkClick r:id="rId5"/>
              </a:rPr>
              <a:t>Palo Alto HS</a:t>
            </a:r>
            <a:r>
              <a:rPr lang="en"/>
              <a:t> - Infinite Campus breach</a:t>
            </a:r>
            <a:endParaRPr/>
          </a:p>
          <a:p>
            <a:pPr marL="0" lvl="0" indent="0" algn="l" rtl="0">
              <a:spcBef>
                <a:spcPts val="1600"/>
              </a:spcBef>
              <a:spcAft>
                <a:spcPts val="0"/>
              </a:spcAft>
              <a:buNone/>
            </a:pPr>
            <a:r>
              <a:rPr lang="en" u="sng">
                <a:solidFill>
                  <a:schemeClr val="hlink"/>
                </a:solidFill>
                <a:hlinkClick r:id="rId6"/>
              </a:rPr>
              <a:t>CPAP Machine Denial</a:t>
            </a:r>
            <a:r>
              <a:rPr lang="en"/>
              <a:t> (Ars Technica)</a:t>
            </a:r>
            <a:endParaRPr/>
          </a:p>
          <a:p>
            <a:pPr marL="0" lvl="0" indent="0" algn="l" rtl="0">
              <a:spcBef>
                <a:spcPts val="1600"/>
              </a:spcBef>
              <a:spcAft>
                <a:spcPts val="1600"/>
              </a:spcAft>
              <a:buNone/>
            </a:pPr>
            <a:r>
              <a:rPr lang="en" u="sng">
                <a:solidFill>
                  <a:schemeClr val="hlink"/>
                </a:solidFill>
                <a:hlinkClick r:id="rId7"/>
              </a:rPr>
              <a:t>NRP Health Data</a:t>
            </a:r>
            <a:endParaRPr/>
          </a:p>
        </p:txBody>
      </p:sp>
      <p:sp>
        <p:nvSpPr>
          <p:cNvPr id="123" name="Google Shape;123;p21"/>
          <p:cNvSpPr txBox="1"/>
          <p:nvPr/>
        </p:nvSpPr>
        <p:spPr>
          <a:xfrm>
            <a:off x="0" y="4623600"/>
            <a:ext cx="4455000" cy="5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Roboto"/>
                <a:ea typeface="Roboto"/>
                <a:cs typeface="Roboto"/>
                <a:sym typeface="Roboto"/>
              </a:rPr>
              <a:t>Slides URL: https://goo.gl/nixYRs</a:t>
            </a:r>
            <a:endParaRPr>
              <a:solidFill>
                <a:schemeClr val="lt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1293</Words>
  <Application>Microsoft Office PowerPoint</Application>
  <PresentationFormat>On-screen Show (16:9)</PresentationFormat>
  <Paragraphs>173</Paragraphs>
  <Slides>27</Slides>
  <Notes>27</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Roboto</vt:lpstr>
      <vt:lpstr>Arial</vt:lpstr>
      <vt:lpstr>Material</vt:lpstr>
      <vt:lpstr>Student Privacy</vt:lpstr>
      <vt:lpstr>About Me</vt:lpstr>
      <vt:lpstr>About Sioux Center CSD</vt:lpstr>
      <vt:lpstr>Agenda</vt:lpstr>
      <vt:lpstr>PowerPoint Presentation</vt:lpstr>
      <vt:lpstr>The Wild Wild West for Apps and Privacy</vt:lpstr>
      <vt:lpstr>What are the risks?</vt:lpstr>
      <vt:lpstr>What are the risks?</vt:lpstr>
      <vt:lpstr>Resources and Examples</vt:lpstr>
      <vt:lpstr>Alphabet (Google) Revenues - 86% from advertisements</vt:lpstr>
      <vt:lpstr>PowerPoint Presentation</vt:lpstr>
      <vt:lpstr>Existing Board Policies</vt:lpstr>
      <vt:lpstr>Student Privacy Pledges</vt:lpstr>
      <vt:lpstr>Who should deal with this?</vt:lpstr>
      <vt:lpstr>Our District Digital Data Loss Basic Exposure Types</vt:lpstr>
      <vt:lpstr>Some of Our District’s Apps</vt:lpstr>
      <vt:lpstr>Total Applications Using School Credentials</vt:lpstr>
      <vt:lpstr>Viewing OAuth Apps - G-Suite</vt:lpstr>
      <vt:lpstr>Viewing OAuth Apps - Azure AD</vt:lpstr>
      <vt:lpstr>Blocking Extensions &amp; OAuth in G-Suite</vt:lpstr>
      <vt:lpstr>PowerPoint Presentation</vt:lpstr>
      <vt:lpstr>Examples</vt:lpstr>
      <vt:lpstr>Recommendation A - Ain’t Nobody Got Time for That</vt:lpstr>
      <vt:lpstr>Recommendation B</vt:lpstr>
      <vt:lpstr>Recommendation C</vt:lpstr>
      <vt:lpstr>Recommendation C -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Privacy</dc:title>
  <cp:lastModifiedBy>Woudstra, Brady</cp:lastModifiedBy>
  <cp:revision>1</cp:revision>
  <dcterms:modified xsi:type="dcterms:W3CDTF">2019-03-18T17:24:40Z</dcterms:modified>
</cp:coreProperties>
</file>